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sldIdLst>
    <p:sldId id="303" r:id="rId2"/>
    <p:sldId id="304" r:id="rId3"/>
    <p:sldId id="305" r:id="rId4"/>
    <p:sldId id="306" r:id="rId5"/>
    <p:sldId id="313" r:id="rId6"/>
    <p:sldId id="301" r:id="rId7"/>
    <p:sldId id="302" r:id="rId8"/>
    <p:sldId id="307" r:id="rId9"/>
    <p:sldId id="308" r:id="rId10"/>
    <p:sldId id="309" r:id="rId11"/>
    <p:sldId id="297" r:id="rId12"/>
    <p:sldId id="310" r:id="rId13"/>
    <p:sldId id="311" r:id="rId14"/>
    <p:sldId id="314" r:id="rId15"/>
    <p:sldId id="312" r:id="rId16"/>
  </p:sldIdLst>
  <p:sldSz cx="9144000" cy="6858000" type="screen4x3"/>
  <p:notesSz cx="7077075" cy="93694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BBE0E3"/>
    <a:srgbClr val="CCEC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658" autoAdjust="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6B7E57-AA6E-4143-82D3-FFAA8A28956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91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2D7EBB-B5E6-4648-9177-5BA29602477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774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AA96AA-7E05-4575-A62D-2CDB5FC559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120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9672A6-77B4-4732-9942-2E849862B93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572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282803-5057-4955-BFAB-88222F54529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961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DAFB81-11B4-4073-8020-BBE4908081C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075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8313D-88B6-4FF0-B9FC-41764283DFC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456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6C3870-A07E-4269-8122-86E575C44FB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044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6519CB-C9A4-421F-8069-3AA4844F125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141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9AF1F2-F9B1-4B91-AEE9-E63ED55363A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671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ED89DA-B5DA-4737-9AAA-3A9504BD399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767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B25C01B-0362-4D22-BBC8-E2F0EA76554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06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chemheritage.org/pubs/ch-v25n1-articles/feature_mendeleev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gif"/><Relationship Id="rId4" Type="http://schemas.openxmlformats.org/officeDocument/2006/relationships/hyperlink" Target="http://www.aip.org/history/electron/jjappara.htm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352800" y="152400"/>
            <a:ext cx="4267200" cy="8223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solidFill>
                  <a:srgbClr val="00B050"/>
                </a:solidFill>
              </a:rPr>
              <a:t>Kanad</a:t>
            </a:r>
            <a:endParaRPr lang="en-US" dirty="0" smtClean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6600" y="990600"/>
            <a:ext cx="5562600" cy="32766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rgbClr val="00B050"/>
                </a:solidFill>
              </a:rPr>
              <a:t>Hindu sage </a:t>
            </a:r>
          </a:p>
          <a:p>
            <a:pPr eaLnBrk="1" hangingPunct="1">
              <a:defRPr/>
            </a:pPr>
            <a:r>
              <a:rPr lang="en-US" sz="2400" dirty="0" smtClean="0">
                <a:solidFill>
                  <a:srgbClr val="00B050"/>
                </a:solidFill>
                <a:effectLst/>
              </a:rPr>
              <a:t>600 BC </a:t>
            </a:r>
          </a:p>
          <a:p>
            <a:pPr eaLnBrk="1" hangingPunct="1">
              <a:defRPr/>
            </a:pPr>
            <a:endParaRPr lang="en-US" sz="2400" dirty="0" smtClean="0">
              <a:solidFill>
                <a:srgbClr val="00B050"/>
              </a:solidFill>
              <a:effectLst/>
            </a:endParaRPr>
          </a:p>
          <a:p>
            <a:pPr eaLnBrk="1" hangingPunct="1">
              <a:defRPr/>
            </a:pPr>
            <a:r>
              <a:rPr lang="en-US" sz="2400" u="sng" dirty="0" smtClean="0">
                <a:solidFill>
                  <a:srgbClr val="00B050"/>
                </a:solidFill>
              </a:rPr>
              <a:t>Atomism</a:t>
            </a:r>
          </a:p>
          <a:p>
            <a:pPr eaLnBrk="1" hangingPunct="1">
              <a:defRPr/>
            </a:pPr>
            <a:r>
              <a:rPr lang="en-US" sz="2400" dirty="0" smtClean="0">
                <a:solidFill>
                  <a:srgbClr val="00B050"/>
                </a:solidFill>
              </a:rPr>
              <a:t>All matter was composed of nine elements: earth; water; light; wind; ether; time; space; mind and soul</a:t>
            </a:r>
          </a:p>
        </p:txBody>
      </p:sp>
      <p:pic>
        <p:nvPicPr>
          <p:cNvPr id="28676" name="Picture 4" descr="http://www.sulekha.com/mstore/mkkumar/albums/default/3.gif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00B050">
                <a:tint val="45000"/>
                <a:satMod val="400000"/>
              </a:srgbClr>
            </a:duotone>
          </a:blip>
          <a:srcRect r="7160" b="16098"/>
          <a:stretch>
            <a:fillRect/>
          </a:stretch>
        </p:blipFill>
        <p:spPr bwMode="auto">
          <a:xfrm>
            <a:off x="228600" y="228600"/>
            <a:ext cx="2998381" cy="2743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42178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152400"/>
            <a:ext cx="5867400" cy="8223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2060"/>
                </a:solidFill>
              </a:rPr>
              <a:t>Ernest Rutherford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0" y="990600"/>
            <a:ext cx="6324600" cy="3276600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defRPr/>
            </a:pPr>
            <a:r>
              <a:rPr lang="en-US" sz="2400" dirty="0" smtClean="0">
                <a:solidFill>
                  <a:srgbClr val="002060"/>
                </a:solidFill>
                <a:effectLst/>
              </a:rPr>
              <a:t>British Scientist </a:t>
            </a:r>
          </a:p>
          <a:p>
            <a:pPr eaLnBrk="1" hangingPunct="1">
              <a:defRPr/>
            </a:pPr>
            <a:r>
              <a:rPr lang="en-US" sz="2400" dirty="0" smtClean="0">
                <a:solidFill>
                  <a:srgbClr val="002060"/>
                </a:solidFill>
                <a:effectLst/>
              </a:rPr>
              <a:t>1911</a:t>
            </a:r>
          </a:p>
          <a:p>
            <a:pPr eaLnBrk="1" hangingPunct="1">
              <a:defRPr/>
            </a:pPr>
            <a:endParaRPr lang="en-US" sz="2400" dirty="0" smtClean="0">
              <a:solidFill>
                <a:srgbClr val="002060"/>
              </a:solidFill>
              <a:effectLst/>
            </a:endParaRPr>
          </a:p>
          <a:p>
            <a:pPr eaLnBrk="1" hangingPunct="1">
              <a:defRPr/>
            </a:pPr>
            <a:r>
              <a:rPr lang="en-US" sz="2400" u="sng" dirty="0" smtClean="0">
                <a:solidFill>
                  <a:srgbClr val="002060"/>
                </a:solidFill>
                <a:effectLst/>
              </a:rPr>
              <a:t>1</a:t>
            </a:r>
            <a:r>
              <a:rPr lang="en-US" sz="2400" u="sng" baseline="30000" dirty="0" smtClean="0">
                <a:solidFill>
                  <a:srgbClr val="002060"/>
                </a:solidFill>
                <a:effectLst/>
              </a:rPr>
              <a:t>st</a:t>
            </a:r>
            <a:r>
              <a:rPr lang="en-US" sz="2400" u="sng" dirty="0" smtClean="0">
                <a:solidFill>
                  <a:srgbClr val="002060"/>
                </a:solidFill>
                <a:effectLst/>
              </a:rPr>
              <a:t> direct probe of the atom</a:t>
            </a:r>
          </a:p>
          <a:p>
            <a:pPr eaLnBrk="1" hangingPunct="1">
              <a:defRPr/>
            </a:pPr>
            <a:r>
              <a:rPr lang="en-US" sz="2400" dirty="0" smtClean="0">
                <a:solidFill>
                  <a:srgbClr val="002060"/>
                </a:solidFill>
                <a:effectLst/>
              </a:rPr>
              <a:t>Named the positive center </a:t>
            </a:r>
            <a:r>
              <a:rPr lang="en-US" sz="2400" u="sng" dirty="0" smtClean="0">
                <a:solidFill>
                  <a:srgbClr val="002060"/>
                </a:solidFill>
                <a:effectLst/>
              </a:rPr>
              <a:t>Nucleus</a:t>
            </a:r>
          </a:p>
          <a:p>
            <a:pPr eaLnBrk="1" hangingPunct="1">
              <a:defRPr/>
            </a:pPr>
            <a:r>
              <a:rPr lang="en-US" sz="2400" dirty="0" smtClean="0">
                <a:solidFill>
                  <a:srgbClr val="002060"/>
                </a:solidFill>
                <a:effectLst/>
              </a:rPr>
              <a:t>Atom mostly empty space</a:t>
            </a:r>
          </a:p>
          <a:p>
            <a:pPr eaLnBrk="1" hangingPunct="1">
              <a:defRPr/>
            </a:pPr>
            <a:r>
              <a:rPr lang="en-US" sz="2400" dirty="0" smtClean="0">
                <a:solidFill>
                  <a:srgbClr val="002060"/>
                </a:solidFill>
                <a:effectLst/>
              </a:rPr>
              <a:t>Electrons surround nucleus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400" dirty="0" smtClean="0">
              <a:solidFill>
                <a:srgbClr val="002060"/>
              </a:solidFill>
              <a:effectLst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sz="2400" dirty="0" smtClean="0">
              <a:solidFill>
                <a:srgbClr val="002060"/>
              </a:solidFill>
              <a:effectLst/>
            </a:endParaRPr>
          </a:p>
          <a:p>
            <a:pPr eaLnBrk="1" hangingPunct="1">
              <a:buNone/>
              <a:defRPr/>
            </a:pPr>
            <a:r>
              <a:rPr lang="en-US" sz="2400" dirty="0" smtClean="0">
                <a:solidFill>
                  <a:srgbClr val="002060"/>
                </a:solidFill>
              </a:rPr>
              <a:t/>
            </a:r>
            <a:br>
              <a:rPr lang="en-US" sz="2400" dirty="0" smtClean="0">
                <a:solidFill>
                  <a:srgbClr val="002060"/>
                </a:solidFill>
              </a:rPr>
            </a:br>
            <a:endParaRPr lang="en-US" sz="2400" dirty="0" smtClean="0">
              <a:solidFill>
                <a:srgbClr val="002060"/>
              </a:solidFill>
            </a:endParaRPr>
          </a:p>
        </p:txBody>
      </p:sp>
      <p:pic>
        <p:nvPicPr>
          <p:cNvPr id="8" name="Picture 7" descr="Atom Model - Rutherford.jpg"/>
          <p:cNvPicPr>
            <a:picLocks noChangeAspect="1"/>
          </p:cNvPicPr>
          <p:nvPr/>
        </p:nvPicPr>
        <p:blipFill>
          <a:blip r:embed="rId2">
            <a:lum bright="20000" contrast="-10000"/>
          </a:blip>
          <a:srcRect l="17500" t="13333" r="25000" b="24444"/>
          <a:stretch>
            <a:fillRect/>
          </a:stretch>
        </p:blipFill>
        <p:spPr>
          <a:xfrm>
            <a:off x="5943600" y="4267200"/>
            <a:ext cx="2819400" cy="2288209"/>
          </a:xfrm>
          <a:prstGeom prst="rect">
            <a:avLst/>
          </a:prstGeom>
        </p:spPr>
      </p:pic>
      <p:pic>
        <p:nvPicPr>
          <p:cNvPr id="46082" name="Picture 2" descr="https://reich-chemistry.wikispaces.com/file/view/Ernest_Rutherford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52400" y="152400"/>
            <a:ext cx="2828925" cy="3810000"/>
          </a:xfrm>
          <a:prstGeom prst="rect">
            <a:avLst/>
          </a:prstGeom>
          <a:noFill/>
        </p:spPr>
      </p:pic>
      <p:pic>
        <p:nvPicPr>
          <p:cNvPr id="46084" name="Picture 4" descr="http://www.nisd.net/marshall/Departments/Sciencedept/Atomic%20Theory/Images/GoldFoilExpt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4191000"/>
            <a:ext cx="2457450" cy="168224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295400" y="5867400"/>
            <a:ext cx="2236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Gold foil experiment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467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b="1" u="sng" dirty="0" smtClean="0"/>
              <a:t>Henry Moseley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295400"/>
            <a:ext cx="5410200" cy="1752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1913, Henry Moseley discovered the atomic numbers of elements. 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4876800"/>
            <a:ext cx="68932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Atomic Number = # of Protons (p</a:t>
            </a:r>
            <a:r>
              <a:rPr lang="en-US" sz="3200" b="1" baseline="30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32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5" name="Picture 5" descr="http://upload.wikimedia.org/wikipedia/commons/d/dd/Henry_Moseley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943600" y="1066800"/>
            <a:ext cx="2453917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152400"/>
            <a:ext cx="5867400" cy="8223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solidFill>
                  <a:srgbClr val="00B050"/>
                </a:solidFill>
              </a:rPr>
              <a:t>Niels</a:t>
            </a:r>
            <a:r>
              <a:rPr lang="en-US" dirty="0" smtClean="0">
                <a:solidFill>
                  <a:srgbClr val="00B050"/>
                </a:solidFill>
              </a:rPr>
              <a:t> Bohr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0" y="990600"/>
            <a:ext cx="6324600" cy="32766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en-US" sz="2400" dirty="0" smtClean="0">
                <a:solidFill>
                  <a:srgbClr val="00B050"/>
                </a:solidFill>
                <a:effectLst/>
              </a:rPr>
              <a:t>Danish Scientist </a:t>
            </a:r>
            <a:r>
              <a:rPr lang="en-US" sz="1800" dirty="0" smtClean="0">
                <a:solidFill>
                  <a:srgbClr val="00B050"/>
                </a:solidFill>
                <a:effectLst/>
              </a:rPr>
              <a:t>(2</a:t>
            </a:r>
            <a:r>
              <a:rPr lang="en-US" sz="1800" baseline="30000" dirty="0" smtClean="0">
                <a:solidFill>
                  <a:srgbClr val="00B050"/>
                </a:solidFill>
                <a:effectLst/>
              </a:rPr>
              <a:t>nd</a:t>
            </a:r>
            <a:r>
              <a:rPr lang="en-US" sz="1800" dirty="0" smtClean="0">
                <a:solidFill>
                  <a:srgbClr val="00B050"/>
                </a:solidFill>
                <a:effectLst/>
              </a:rPr>
              <a:t> only to Einstein)</a:t>
            </a:r>
            <a:endParaRPr lang="en-US" sz="2400" dirty="0" smtClean="0">
              <a:solidFill>
                <a:srgbClr val="00B050"/>
              </a:solidFill>
              <a:effectLst/>
            </a:endParaRPr>
          </a:p>
          <a:p>
            <a:pPr eaLnBrk="1" hangingPunct="1">
              <a:defRPr/>
            </a:pPr>
            <a:r>
              <a:rPr lang="en-US" sz="2400" dirty="0" smtClean="0">
                <a:solidFill>
                  <a:srgbClr val="00B050"/>
                </a:solidFill>
                <a:effectLst/>
              </a:rPr>
              <a:t>1913</a:t>
            </a:r>
          </a:p>
          <a:p>
            <a:pPr eaLnBrk="1" hangingPunct="1">
              <a:defRPr/>
            </a:pPr>
            <a:endParaRPr lang="en-US" sz="2400" dirty="0" smtClean="0">
              <a:solidFill>
                <a:srgbClr val="00B050"/>
              </a:solidFill>
              <a:effectLst/>
            </a:endParaRPr>
          </a:p>
          <a:p>
            <a:pPr eaLnBrk="1" hangingPunct="1">
              <a:defRPr/>
            </a:pPr>
            <a:r>
              <a:rPr lang="en-US" sz="2400" dirty="0" smtClean="0">
                <a:solidFill>
                  <a:srgbClr val="00B050"/>
                </a:solidFill>
                <a:effectLst/>
              </a:rPr>
              <a:t>Electrons move in specific orbits</a:t>
            </a:r>
          </a:p>
          <a:p>
            <a:pPr eaLnBrk="1" hangingPunct="1">
              <a:defRPr/>
            </a:pPr>
            <a:r>
              <a:rPr lang="en-US" sz="2400" dirty="0" smtClean="0">
                <a:solidFill>
                  <a:srgbClr val="00B050"/>
                </a:solidFill>
                <a:effectLst/>
              </a:rPr>
              <a:t>Atoms give off or take in energy when electrons change </a:t>
            </a:r>
            <a:r>
              <a:rPr lang="en-US" sz="2400" dirty="0" err="1" smtClean="0">
                <a:solidFill>
                  <a:srgbClr val="00B050"/>
                </a:solidFill>
                <a:effectLst/>
              </a:rPr>
              <a:t>orbitals</a:t>
            </a:r>
            <a:endParaRPr lang="en-US" sz="2400" dirty="0" smtClean="0">
              <a:solidFill>
                <a:srgbClr val="00B050"/>
              </a:solidFill>
              <a:effectLst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sz="2400" dirty="0" smtClean="0">
              <a:solidFill>
                <a:srgbClr val="00B050"/>
              </a:solidFill>
              <a:effectLst/>
            </a:endParaRPr>
          </a:p>
          <a:p>
            <a:pPr eaLnBrk="1" hangingPunct="1">
              <a:buNone/>
              <a:defRPr/>
            </a:pPr>
            <a:r>
              <a:rPr lang="en-US" sz="2400" dirty="0" smtClean="0">
                <a:solidFill>
                  <a:srgbClr val="00B050"/>
                </a:solidFill>
              </a:rPr>
              <a:t/>
            </a:r>
            <a:br>
              <a:rPr lang="en-US" sz="2400" dirty="0" smtClean="0">
                <a:solidFill>
                  <a:srgbClr val="00B050"/>
                </a:solidFill>
              </a:rPr>
            </a:br>
            <a:endParaRPr lang="en-US" sz="2400" dirty="0" smtClean="0">
              <a:solidFill>
                <a:srgbClr val="00B050"/>
              </a:solidFill>
            </a:endParaRPr>
          </a:p>
        </p:txBody>
      </p:sp>
      <p:pic>
        <p:nvPicPr>
          <p:cNvPr id="47106" name="Picture 2" descr="https://reich-chemistry.wikispaces.com/file/view/bohr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8889" r="6667" b="18049"/>
          <a:stretch>
            <a:fillRect/>
          </a:stretch>
        </p:blipFill>
        <p:spPr bwMode="auto">
          <a:xfrm>
            <a:off x="152400" y="152400"/>
            <a:ext cx="2895600" cy="3200400"/>
          </a:xfrm>
          <a:prstGeom prst="rect">
            <a:avLst/>
          </a:prstGeom>
          <a:noFill/>
        </p:spPr>
      </p:pic>
      <p:pic>
        <p:nvPicPr>
          <p:cNvPr id="6" name="Picture 5" descr="Bohr Model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505200"/>
            <a:ext cx="3505200" cy="32083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4" name="Picture 2" descr="http://amazingrust.com/Experiments/background_knowledge/Images/line_spectrum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572000" y="3886200"/>
            <a:ext cx="4191000" cy="2514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33832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152400"/>
            <a:ext cx="5867400" cy="8223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7030A0"/>
                </a:solidFill>
              </a:rPr>
              <a:t>James Chadwick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0" y="990600"/>
            <a:ext cx="6324600" cy="3276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400" dirty="0" smtClean="0">
                <a:solidFill>
                  <a:srgbClr val="7030A0"/>
                </a:solidFill>
                <a:effectLst/>
              </a:rPr>
              <a:t>British Scientist</a:t>
            </a:r>
          </a:p>
          <a:p>
            <a:pPr eaLnBrk="1" hangingPunct="1">
              <a:defRPr/>
            </a:pPr>
            <a:r>
              <a:rPr lang="en-US" sz="2400" dirty="0" smtClean="0">
                <a:solidFill>
                  <a:srgbClr val="7030A0"/>
                </a:solidFill>
                <a:effectLst/>
              </a:rPr>
              <a:t>1932</a:t>
            </a:r>
          </a:p>
          <a:p>
            <a:pPr eaLnBrk="1" hangingPunct="1">
              <a:defRPr/>
            </a:pPr>
            <a:endParaRPr lang="en-US" sz="2400" dirty="0" smtClean="0">
              <a:solidFill>
                <a:srgbClr val="7030A0"/>
              </a:solidFill>
              <a:effectLst/>
            </a:endParaRPr>
          </a:p>
          <a:p>
            <a:pPr eaLnBrk="1" hangingPunct="1">
              <a:defRPr/>
            </a:pPr>
            <a:r>
              <a:rPr lang="en-US" sz="2400" dirty="0" smtClean="0">
                <a:solidFill>
                  <a:srgbClr val="7030A0"/>
                </a:solidFill>
                <a:effectLst/>
              </a:rPr>
              <a:t>Proved the existence of Neutron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400" dirty="0" smtClean="0">
              <a:solidFill>
                <a:srgbClr val="7030A0"/>
              </a:solidFill>
              <a:effectLst/>
            </a:endParaRPr>
          </a:p>
          <a:p>
            <a:pPr eaLnBrk="1" hangingPunct="1">
              <a:buNone/>
              <a:defRPr/>
            </a:pPr>
            <a:r>
              <a:rPr lang="en-US" sz="2400" dirty="0" smtClean="0">
                <a:solidFill>
                  <a:srgbClr val="7030A0"/>
                </a:solidFill>
              </a:rPr>
              <a:t/>
            </a:r>
            <a:br>
              <a:rPr lang="en-US" sz="2400" dirty="0" smtClean="0">
                <a:solidFill>
                  <a:srgbClr val="7030A0"/>
                </a:solidFill>
              </a:rPr>
            </a:br>
            <a:endParaRPr lang="en-US" sz="2400" dirty="0" smtClean="0">
              <a:solidFill>
                <a:srgbClr val="7030A0"/>
              </a:solidFill>
            </a:endParaRPr>
          </a:p>
        </p:txBody>
      </p:sp>
      <p:pic>
        <p:nvPicPr>
          <p:cNvPr id="48130" name="Picture 2" descr="http://www.educared.net/concurso/635/Images/chadwick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52400" y="152400"/>
            <a:ext cx="2678185" cy="3641725"/>
          </a:xfrm>
          <a:prstGeom prst="rect">
            <a:avLst/>
          </a:prstGeom>
          <a:noFill/>
        </p:spPr>
      </p:pic>
      <p:pic>
        <p:nvPicPr>
          <p:cNvPr id="8" name="Picture 4" descr="http://www.cartage.org.lb/en/themes/sciences/Chemistry/Generalchemistry/Elements/onlibeinteractive/Zinc/b0030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3048000"/>
            <a:ext cx="2638425" cy="26193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71350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Glenn </a:t>
            </a:r>
            <a:r>
              <a:rPr lang="en-US" dirty="0" smtClean="0">
                <a:solidFill>
                  <a:srgbClr val="7030A0"/>
                </a:solidFill>
              </a:rPr>
              <a:t>Seaborg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505200" y="1524000"/>
            <a:ext cx="5257800" cy="36576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en-US" sz="2400" dirty="0" smtClean="0">
                <a:solidFill>
                  <a:srgbClr val="7030A0"/>
                </a:solidFill>
                <a:effectLst/>
              </a:rPr>
              <a:t>American Scientist</a:t>
            </a:r>
            <a:endParaRPr lang="en-US" sz="2400" dirty="0" smtClean="0">
              <a:solidFill>
                <a:srgbClr val="7030A0"/>
              </a:solidFill>
              <a:effectLst/>
            </a:endParaRPr>
          </a:p>
          <a:p>
            <a:pPr eaLnBrk="1" hangingPunct="1">
              <a:defRPr/>
            </a:pPr>
            <a:r>
              <a:rPr lang="en-US" sz="2400" dirty="0" smtClean="0">
                <a:solidFill>
                  <a:srgbClr val="7030A0"/>
                </a:solidFill>
                <a:effectLst/>
              </a:rPr>
              <a:t>1940 Discovered Plutonium</a:t>
            </a:r>
            <a:endParaRPr lang="en-US" sz="2400" dirty="0" smtClean="0">
              <a:solidFill>
                <a:srgbClr val="7030A0"/>
              </a:solidFill>
              <a:effectLst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rgbClr val="7030A0"/>
              </a:solidFill>
              <a:effectLst/>
            </a:endParaRPr>
          </a:p>
          <a:p>
            <a:pPr>
              <a:defRPr/>
            </a:pPr>
            <a:r>
              <a:rPr lang="en-US" sz="2400" dirty="0" smtClean="0">
                <a:solidFill>
                  <a:srgbClr val="7030A0"/>
                </a:solidFill>
              </a:rPr>
              <a:t>Discovered </a:t>
            </a:r>
            <a:r>
              <a:rPr lang="en-US" sz="2400" dirty="0">
                <a:solidFill>
                  <a:srgbClr val="7030A0"/>
                </a:solidFill>
              </a:rPr>
              <a:t>all the transuranic elements from 94 to 102. </a:t>
            </a:r>
            <a:endParaRPr lang="en-US" sz="2400" dirty="0" smtClean="0">
              <a:solidFill>
                <a:srgbClr val="7030A0"/>
              </a:solidFill>
            </a:endParaRPr>
          </a:p>
          <a:p>
            <a:pPr>
              <a:defRPr/>
            </a:pPr>
            <a:endParaRPr lang="en-US" sz="2400" dirty="0">
              <a:solidFill>
                <a:srgbClr val="7030A0"/>
              </a:solidFill>
            </a:endParaRPr>
          </a:p>
          <a:p>
            <a:pPr>
              <a:defRPr/>
            </a:pPr>
            <a:r>
              <a:rPr lang="en-US" sz="2400" dirty="0" smtClean="0">
                <a:solidFill>
                  <a:srgbClr val="7030A0"/>
                </a:solidFill>
              </a:rPr>
              <a:t>Reconfigured </a:t>
            </a:r>
            <a:r>
              <a:rPr lang="en-US" sz="2400" dirty="0">
                <a:solidFill>
                  <a:srgbClr val="7030A0"/>
                </a:solidFill>
              </a:rPr>
              <a:t>the periodic table </a:t>
            </a:r>
            <a:r>
              <a:rPr lang="en-US" sz="2400" dirty="0" smtClean="0">
                <a:solidFill>
                  <a:srgbClr val="7030A0"/>
                </a:solidFill>
              </a:rPr>
              <a:t>with the </a:t>
            </a:r>
            <a:r>
              <a:rPr lang="en-US" sz="2400" dirty="0">
                <a:solidFill>
                  <a:srgbClr val="7030A0"/>
                </a:solidFill>
              </a:rPr>
              <a:t>actinide series </a:t>
            </a:r>
            <a:r>
              <a:rPr lang="en-US" sz="2400" dirty="0" smtClean="0">
                <a:solidFill>
                  <a:srgbClr val="7030A0"/>
                </a:solidFill>
              </a:rPr>
              <a:t>and lanthanide series below periodic table. </a:t>
            </a:r>
          </a:p>
          <a:p>
            <a:pPr>
              <a:defRPr/>
            </a:pPr>
            <a:endParaRPr lang="en-US" sz="2400" dirty="0">
              <a:solidFill>
                <a:srgbClr val="7030A0"/>
              </a:solidFill>
            </a:endParaRPr>
          </a:p>
          <a:p>
            <a:pPr>
              <a:defRPr/>
            </a:pPr>
            <a:r>
              <a:rPr lang="en-US" sz="2400" dirty="0" smtClean="0">
                <a:solidFill>
                  <a:srgbClr val="7030A0"/>
                </a:solidFill>
              </a:rPr>
              <a:t>1951 Nobel Prize</a:t>
            </a:r>
            <a:endParaRPr lang="en-US" sz="2400" dirty="0" smtClean="0">
              <a:solidFill>
                <a:srgbClr val="7030A0"/>
              </a:solidFill>
            </a:endParaRPr>
          </a:p>
        </p:txBody>
      </p:sp>
      <p:pic>
        <p:nvPicPr>
          <p:cNvPr id="3074" name="Picture 2" descr="http://www.achievement.org/achievers/sea0/large/sea0-014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17" y="1219200"/>
            <a:ext cx="3273135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2332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3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91"/>
          <a:stretch/>
        </p:blipFill>
        <p:spPr bwMode="auto">
          <a:xfrm>
            <a:off x="272954" y="156823"/>
            <a:ext cx="8606051" cy="6701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38600" y="-27296"/>
            <a:ext cx="8803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Modern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43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-152400"/>
            <a:ext cx="5108575" cy="12033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</a:rPr>
              <a:t>Democritus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0" y="914400"/>
            <a:ext cx="5568950" cy="51054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effectLst/>
              </a:rPr>
              <a:t>Greek philosopher</a:t>
            </a:r>
          </a:p>
          <a:p>
            <a:pPr eaLnBrk="1" hangingPunct="1">
              <a:defRPr/>
            </a:pP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effectLst/>
              </a:rPr>
              <a:t>400 BC 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effectLst/>
              </a:rPr>
              <a:t>(same time as Plato, Hippocrates, </a:t>
            </a:r>
          </a:p>
          <a:p>
            <a:pPr eaLnBrk="1" hangingPunct="1">
              <a:buNone/>
              <a:defRPr/>
            </a:pP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effectLst/>
              </a:rPr>
              <a:t>                                &amp; Socrates, just before Aristotle)</a:t>
            </a:r>
          </a:p>
          <a:p>
            <a:pPr eaLnBrk="1" hangingPunct="1">
              <a:buNone/>
              <a:defRPr/>
            </a:pPr>
            <a:endParaRPr lang="en-US" sz="1600" dirty="0" smtClean="0">
              <a:solidFill>
                <a:schemeClr val="tx2">
                  <a:lumMod val="50000"/>
                </a:schemeClr>
              </a:solidFill>
              <a:effectLst/>
            </a:endParaRPr>
          </a:p>
          <a:p>
            <a:pPr eaLnBrk="1" hangingPunct="1">
              <a:defRPr/>
            </a:pPr>
            <a:r>
              <a:rPr lang="en-US" sz="2800" i="1" u="sng" dirty="0" err="1" smtClean="0">
                <a:solidFill>
                  <a:schemeClr val="tx2">
                    <a:lumMod val="50000"/>
                  </a:schemeClr>
                </a:solidFill>
                <a:effectLst/>
              </a:rPr>
              <a:t>Atomos</a:t>
            </a:r>
            <a:r>
              <a:rPr lang="en-US" sz="2800" i="1" dirty="0" smtClean="0">
                <a:solidFill>
                  <a:schemeClr val="tx2">
                    <a:lumMod val="50000"/>
                  </a:schemeClr>
                </a:solidFill>
                <a:effectLst/>
              </a:rPr>
              <a:t> = 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effectLst/>
              </a:rPr>
              <a:t>“indivisible”</a:t>
            </a:r>
          </a:p>
          <a:p>
            <a:pPr lvl="1" eaLnBrk="1" hangingPunct="1">
              <a:defRPr/>
            </a:pPr>
            <a:r>
              <a:rPr lang="en-US" sz="2400" i="1" dirty="0" smtClean="0">
                <a:solidFill>
                  <a:schemeClr val="tx2">
                    <a:lumMod val="50000"/>
                  </a:schemeClr>
                </a:solidFill>
                <a:effectLst/>
              </a:rPr>
              <a:t>Rock divided had same properties as original rock</a:t>
            </a:r>
          </a:p>
          <a:p>
            <a:pPr lvl="1" eaLnBrk="1" hangingPunct="1">
              <a:defRPr/>
            </a:pPr>
            <a:r>
              <a:rPr lang="en-US" sz="2400" i="1" dirty="0" smtClean="0">
                <a:solidFill>
                  <a:schemeClr val="tx2">
                    <a:lumMod val="50000"/>
                  </a:schemeClr>
                </a:solidFill>
                <a:effectLst/>
              </a:rPr>
              <a:t>“</a:t>
            </a:r>
            <a:r>
              <a:rPr lang="en-US" sz="2400" i="1" dirty="0" err="1" smtClean="0">
                <a:solidFill>
                  <a:schemeClr val="tx2">
                    <a:lumMod val="50000"/>
                  </a:schemeClr>
                </a:solidFill>
                <a:effectLst/>
              </a:rPr>
              <a:t>atomos</a:t>
            </a:r>
            <a:r>
              <a:rPr lang="en-US" sz="2400" i="1" dirty="0" smtClean="0">
                <a:solidFill>
                  <a:schemeClr val="tx2">
                    <a:lumMod val="50000"/>
                  </a:schemeClr>
                </a:solidFill>
                <a:effectLst/>
              </a:rPr>
              <a:t>”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effectLst/>
              </a:rPr>
              <a:t>were specific to the material that they made up.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en-US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149" name="Picture 5" descr="EWFW_model_scientist.gif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52400" y="0"/>
            <a:ext cx="2162175" cy="2647951"/>
          </a:xfrm>
          <a:prstGeom prst="rect">
            <a:avLst/>
          </a:prstGeom>
          <a:noFill/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09600" y="4318000"/>
            <a:ext cx="800735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 descr="fur atomos.jpg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429000" y="5080000"/>
            <a:ext cx="276225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stone atomos.jpg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04800" y="5080000"/>
            <a:ext cx="276225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74651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6600" y="990600"/>
            <a:ext cx="5562600" cy="32766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Islamic Philosopher</a:t>
            </a: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>1100 </a:t>
            </a:r>
          </a:p>
          <a:p>
            <a:pPr eaLnBrk="1" hangingPunct="1">
              <a:defRPr/>
            </a:pPr>
            <a:endParaRPr lang="en-US" sz="2400" dirty="0" smtClean="0">
              <a:solidFill>
                <a:schemeClr val="accent3">
                  <a:lumMod val="50000"/>
                </a:schemeClr>
              </a:solidFill>
              <a:effectLst/>
            </a:endParaRP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May be particles smaller than atoms</a:t>
            </a: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Atoms are eternal &amp; material</a:t>
            </a:r>
          </a:p>
        </p:txBody>
      </p:sp>
      <p:pic>
        <p:nvPicPr>
          <p:cNvPr id="28674" name="Picture 2" descr="http://www.simplyislam.com.sg/images/alchemy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29067" t="9906" r="8533" b="37136"/>
          <a:stretch>
            <a:fillRect/>
          </a:stretch>
        </p:blipFill>
        <p:spPr bwMode="auto">
          <a:xfrm flipH="1">
            <a:off x="152400" y="152400"/>
            <a:ext cx="2895600" cy="3581400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3505200" y="152400"/>
            <a:ext cx="4267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Al-</a:t>
            </a:r>
            <a:r>
              <a:rPr kumimoji="0" lang="en-US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Ghazali</a:t>
            </a:r>
            <a:endParaRPr kumimoji="0" lang="en-US" sz="4400" b="1" i="0" u="none" strike="noStrike" kern="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27783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152400"/>
            <a:ext cx="4267200" cy="8223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7030A0"/>
                </a:solidFill>
              </a:rPr>
              <a:t>John Dalton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0" y="990600"/>
            <a:ext cx="6324600" cy="32766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en-US" sz="2400" dirty="0" smtClean="0">
                <a:solidFill>
                  <a:srgbClr val="7030A0"/>
                </a:solidFill>
                <a:effectLst/>
              </a:rPr>
              <a:t>English Scientist </a:t>
            </a:r>
          </a:p>
          <a:p>
            <a:pPr eaLnBrk="1" hangingPunct="1">
              <a:defRPr/>
            </a:pPr>
            <a:r>
              <a:rPr lang="en-US" sz="2400" dirty="0" smtClean="0">
                <a:solidFill>
                  <a:srgbClr val="7030A0"/>
                </a:solidFill>
                <a:effectLst/>
              </a:rPr>
              <a:t>1800 </a:t>
            </a:r>
            <a:r>
              <a:rPr lang="en-US" sz="1800" dirty="0" smtClean="0">
                <a:solidFill>
                  <a:srgbClr val="7030A0"/>
                </a:solidFill>
                <a:effectLst/>
              </a:rPr>
              <a:t>(before Mendeleev)</a:t>
            </a:r>
            <a:endParaRPr lang="en-US" sz="2400" dirty="0" smtClean="0">
              <a:solidFill>
                <a:srgbClr val="7030A0"/>
              </a:solidFill>
              <a:effectLst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rgbClr val="7030A0"/>
              </a:solidFill>
              <a:effectLst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400" u="sng" dirty="0" smtClean="0">
                <a:solidFill>
                  <a:srgbClr val="7030A0"/>
                </a:solidFill>
                <a:effectLst/>
              </a:rPr>
              <a:t>Dalton’s Model:</a:t>
            </a:r>
          </a:p>
          <a:p>
            <a:pPr eaLnBrk="1" hangingPunct="1">
              <a:defRPr/>
            </a:pPr>
            <a:r>
              <a:rPr lang="en-US" sz="2400" dirty="0" smtClean="0">
                <a:solidFill>
                  <a:srgbClr val="7030A0"/>
                </a:solidFill>
                <a:effectLst/>
              </a:rPr>
              <a:t>Atoms were like tiny, hard spheres</a:t>
            </a:r>
          </a:p>
          <a:p>
            <a:pPr eaLnBrk="1" hangingPunct="1">
              <a:defRPr/>
            </a:pPr>
            <a:r>
              <a:rPr lang="en-US" sz="2400" dirty="0" smtClean="0">
                <a:solidFill>
                  <a:srgbClr val="7030A0"/>
                </a:solidFill>
                <a:effectLst/>
              </a:rPr>
              <a:t>Each element had its own atoms</a:t>
            </a:r>
          </a:p>
          <a:p>
            <a:pPr eaLnBrk="1" hangingPunct="1">
              <a:defRPr/>
            </a:pPr>
            <a:r>
              <a:rPr lang="en-US" sz="2400" dirty="0" smtClean="0">
                <a:solidFill>
                  <a:srgbClr val="7030A0"/>
                </a:solidFill>
                <a:effectLst/>
              </a:rPr>
              <a:t>Atoms could not be split </a:t>
            </a:r>
          </a:p>
          <a:p>
            <a:pPr eaLnBrk="1" hangingPunct="1">
              <a:buNone/>
              <a:defRPr/>
            </a:pPr>
            <a:r>
              <a:rPr lang="en-US" sz="2400" dirty="0" smtClean="0">
                <a:solidFill>
                  <a:srgbClr val="7030A0"/>
                </a:solidFill>
              </a:rPr>
              <a:t/>
            </a:r>
            <a:br>
              <a:rPr lang="en-US" sz="2400" dirty="0" smtClean="0">
                <a:solidFill>
                  <a:srgbClr val="7030A0"/>
                </a:solidFill>
              </a:rPr>
            </a:br>
            <a:endParaRPr lang="en-US" sz="2400" dirty="0" smtClean="0">
              <a:solidFill>
                <a:srgbClr val="7030A0"/>
              </a:solidFill>
            </a:endParaRPr>
          </a:p>
        </p:txBody>
      </p:sp>
      <p:pic>
        <p:nvPicPr>
          <p:cNvPr id="9221" name="Picture 5" descr="http://www.intute.ac.uk/sciences/blog/wp-content/uploads/2007/09/johndalton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2838450" cy="3762375"/>
          </a:xfrm>
          <a:prstGeom prst="rect">
            <a:avLst/>
          </a:prstGeom>
          <a:noFill/>
        </p:spPr>
      </p:pic>
      <p:grpSp>
        <p:nvGrpSpPr>
          <p:cNvPr id="4" name="Group 9"/>
          <p:cNvGrpSpPr/>
          <p:nvPr/>
        </p:nvGrpSpPr>
        <p:grpSpPr>
          <a:xfrm>
            <a:off x="1447800" y="4191000"/>
            <a:ext cx="2286000" cy="1828800"/>
            <a:chOff x="1447800" y="4191000"/>
            <a:chExt cx="2286000" cy="1828800"/>
          </a:xfrm>
        </p:grpSpPr>
        <p:sp>
          <p:nvSpPr>
            <p:cNvPr id="6" name="Oval 5"/>
            <p:cNvSpPr/>
            <p:nvPr/>
          </p:nvSpPr>
          <p:spPr bwMode="auto">
            <a:xfrm>
              <a:off x="1447800" y="4191000"/>
              <a:ext cx="1676400" cy="1676400"/>
            </a:xfrm>
            <a:prstGeom prst="ellipse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2743200" y="50292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rgbClr val="FF99CC">
                    <a:shade val="30000"/>
                    <a:satMod val="115000"/>
                  </a:srgbClr>
                </a:gs>
                <a:gs pos="50000">
                  <a:srgbClr val="FF99CC">
                    <a:shade val="67500"/>
                    <a:satMod val="115000"/>
                  </a:srgbClr>
                </a:gs>
                <a:gs pos="100000">
                  <a:srgbClr val="FF99CC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Flowchart: Stored Data 7"/>
            <p:cNvSpPr/>
            <p:nvPr/>
          </p:nvSpPr>
          <p:spPr bwMode="auto">
            <a:xfrm rot="1800000">
              <a:off x="1728753" y="4510213"/>
              <a:ext cx="122562" cy="242254"/>
            </a:xfrm>
            <a:prstGeom prst="flowChartOnlineStorage">
              <a:avLst/>
            </a:prstGeom>
            <a:solidFill>
              <a:srgbClr val="BEE39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Flowchart: Stored Data 8"/>
            <p:cNvSpPr/>
            <p:nvPr/>
          </p:nvSpPr>
          <p:spPr bwMode="auto">
            <a:xfrm rot="1800000">
              <a:off x="2894778" y="5216744"/>
              <a:ext cx="118650" cy="170082"/>
            </a:xfrm>
            <a:prstGeom prst="flowChartOnlineStorage">
              <a:avLst/>
            </a:prstGeom>
            <a:solidFill>
              <a:srgbClr val="FFC5E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2316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63300"/>
                </a:solidFill>
              </a:rPr>
              <a:t>John Newlands</a:t>
            </a:r>
            <a:endParaRPr lang="en-US" dirty="0">
              <a:solidFill>
                <a:srgbClr val="663300"/>
              </a:solidFill>
            </a:endParaRPr>
          </a:p>
        </p:txBody>
      </p:sp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Control 2"/>
          <p:cNvSpPr>
            <a:spLocks noChangeArrowheads="1" noChangeShapeType="1"/>
          </p:cNvSpPr>
          <p:nvPr/>
        </p:nvSpPr>
        <p:spPr bwMode="auto">
          <a:xfrm>
            <a:off x="152400" y="15240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Control 5"/>
          <p:cNvSpPr>
            <a:spLocks noChangeArrowheads="1" noChangeShapeType="1"/>
          </p:cNvSpPr>
          <p:nvPr/>
        </p:nvSpPr>
        <p:spPr bwMode="auto">
          <a:xfrm>
            <a:off x="304800" y="30480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Control 6"/>
          <p:cNvSpPr>
            <a:spLocks noChangeArrowheads="1" noChangeShapeType="1"/>
          </p:cNvSpPr>
          <p:nvPr/>
        </p:nvSpPr>
        <p:spPr bwMode="auto">
          <a:xfrm>
            <a:off x="457200" y="45720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http://images.library.upenn.edu/mrsidsceti/bin/image_jpeg.pl?coll=smith&amp;image=smith_pn467_s.sid&amp;level=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75" y="1400033"/>
            <a:ext cx="2675887" cy="3771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3167669" y="1658203"/>
            <a:ext cx="6324600" cy="3276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400" dirty="0" smtClean="0">
                <a:solidFill>
                  <a:srgbClr val="663300"/>
                </a:solidFill>
                <a:effectLst/>
              </a:rPr>
              <a:t>British </a:t>
            </a:r>
            <a:r>
              <a:rPr lang="en-US" sz="2400" dirty="0" smtClean="0">
                <a:solidFill>
                  <a:srgbClr val="663300"/>
                </a:solidFill>
                <a:effectLst/>
              </a:rPr>
              <a:t>Chemist</a:t>
            </a:r>
            <a:endParaRPr lang="en-US" sz="2400" dirty="0" smtClean="0">
              <a:solidFill>
                <a:srgbClr val="663300"/>
              </a:solidFill>
              <a:effectLst/>
            </a:endParaRPr>
          </a:p>
          <a:p>
            <a:pPr eaLnBrk="1" hangingPunct="1">
              <a:defRPr/>
            </a:pPr>
            <a:r>
              <a:rPr lang="en-US" sz="2400" dirty="0" smtClean="0">
                <a:solidFill>
                  <a:srgbClr val="663300"/>
                </a:solidFill>
                <a:effectLst/>
              </a:rPr>
              <a:t>1863</a:t>
            </a:r>
            <a:endParaRPr lang="en-US" sz="2400" dirty="0" smtClean="0">
              <a:solidFill>
                <a:srgbClr val="663300"/>
              </a:solidFill>
              <a:effectLst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rgbClr val="663300"/>
              </a:solidFill>
              <a:effectLst/>
            </a:endParaRPr>
          </a:p>
          <a:p>
            <a:pPr eaLnBrk="1" hangingPunct="1">
              <a:defRPr/>
            </a:pPr>
            <a:r>
              <a:rPr lang="en-US" sz="2400" dirty="0" smtClean="0">
                <a:solidFill>
                  <a:srgbClr val="663300"/>
                </a:solidFill>
                <a:effectLst/>
              </a:rPr>
              <a:t>Proposed “Law of Octaves” – properties of elements repeated by sets of 8</a:t>
            </a:r>
            <a:r>
              <a:rPr lang="en-US" sz="2400" dirty="0" smtClean="0">
                <a:solidFill>
                  <a:srgbClr val="663300"/>
                </a:solidFill>
              </a:rPr>
              <a:t/>
            </a:r>
            <a:br>
              <a:rPr lang="en-US" sz="2400" dirty="0" smtClean="0">
                <a:solidFill>
                  <a:srgbClr val="663300"/>
                </a:solidFill>
              </a:rPr>
            </a:br>
            <a:endParaRPr lang="en-US" sz="2400" dirty="0" smtClean="0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422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 bldLvl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www.chemheritage.org/pubs/ch-v25n1-articles/images/mendeleev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810000" y="228600"/>
            <a:ext cx="4038600" cy="5580611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5257800" y="5791200"/>
            <a:ext cx="12875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1834-1907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609600"/>
            <a:ext cx="346441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Dmitrii</a:t>
            </a:r>
            <a:r>
              <a:rPr lang="en-US" sz="3200" dirty="0" smtClean="0">
                <a:solidFill>
                  <a:srgbClr val="FF0000"/>
                </a:solidFill>
              </a:rPr>
              <a:t> Mendeleev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Father of Modern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Periodic Table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6489" y="2819400"/>
            <a:ext cx="35735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 Russian Chemist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 Worked for Russian Weights   &amp; Measures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 Also worked on the liquefaction of gases &amp; on a theory of solutions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304800" y="304800"/>
            <a:ext cx="8534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4000" b="1"/>
          </a:p>
        </p:txBody>
      </p:sp>
      <p:sp>
        <p:nvSpPr>
          <p:cNvPr id="2056" name="Rectangle 8"/>
          <p:cNvSpPr>
            <a:spLocks noGrp="1" noChangeArrowheads="1"/>
          </p:cNvSpPr>
          <p:nvPr>
            <p:ph idx="1"/>
          </p:nvPr>
        </p:nvSpPr>
        <p:spPr>
          <a:xfrm>
            <a:off x="381000" y="0"/>
            <a:ext cx="82296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>
                <a:solidFill>
                  <a:srgbClr val="FF0000"/>
                </a:solidFill>
              </a:rPr>
              <a:t>In 1869, Dmitri Mendeleev published his version of the periodic table.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400" b="1" dirty="0" smtClean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81400" y="6396335"/>
            <a:ext cx="5562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2"/>
              </a:rPr>
              <a:t>http://www.chemheritage.org/pubs/ch-v25n1-articles/feature_mendeleev.html</a:t>
            </a:r>
            <a:endParaRPr lang="en-US" sz="1200" dirty="0" smtClean="0"/>
          </a:p>
          <a:p>
            <a:endParaRPr lang="en-US" sz="1200" dirty="0"/>
          </a:p>
        </p:txBody>
      </p:sp>
      <p:pic>
        <p:nvPicPr>
          <p:cNvPr id="6" name="Picture 5" descr="mendeleevtable.jpg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00600" y="972356"/>
            <a:ext cx="3352800" cy="4049046"/>
          </a:xfrm>
          <a:prstGeom prst="rect">
            <a:avLst/>
          </a:prstGeom>
        </p:spPr>
      </p:pic>
      <p:pic>
        <p:nvPicPr>
          <p:cNvPr id="7" name="Picture 6" descr="MendeleevPeriodic.bmp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2000" y="3136246"/>
            <a:ext cx="3427863" cy="2324575"/>
          </a:xfrm>
          <a:prstGeom prst="rect">
            <a:avLst/>
          </a:prstGeom>
        </p:spPr>
      </p:pic>
      <p:pic>
        <p:nvPicPr>
          <p:cNvPr id="8" name="Picture 7" descr="table1869-reprint.bmp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95722" y="972356"/>
            <a:ext cx="3733800" cy="2192323"/>
          </a:xfrm>
          <a:prstGeom prst="rect">
            <a:avLst/>
          </a:prstGeom>
        </p:spPr>
      </p:pic>
      <p:pic>
        <p:nvPicPr>
          <p:cNvPr id="2052" name="Picture 4" descr="http://www.wou.edu/las/physci/ch412/Lothar_meyer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7" y="5025951"/>
            <a:ext cx="11525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44743" y="5740326"/>
            <a:ext cx="2441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Beat Meyer by 1 year!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152400"/>
            <a:ext cx="5867400" cy="8223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JJ Thomson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0" y="990600"/>
            <a:ext cx="6324600" cy="3276600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effectLst/>
              </a:rPr>
              <a:t>British Scientist </a:t>
            </a: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effectLst/>
              </a:rPr>
              <a:t>1897 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effectLst/>
              </a:rPr>
              <a:t>(after Mendeleev)</a:t>
            </a:r>
            <a:endParaRPr lang="en-US" sz="2400" dirty="0" smtClean="0">
              <a:solidFill>
                <a:schemeClr val="tx2">
                  <a:lumMod val="50000"/>
                </a:schemeClr>
              </a:solidFill>
              <a:effectLst/>
            </a:endParaRPr>
          </a:p>
          <a:p>
            <a:pPr eaLnBrk="1" hangingPunct="1">
              <a:defRPr/>
            </a:pPr>
            <a:endParaRPr lang="en-US" sz="1100" dirty="0" smtClean="0">
              <a:solidFill>
                <a:schemeClr val="tx2">
                  <a:lumMod val="50000"/>
                </a:schemeClr>
              </a:solidFill>
              <a:effectLst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400" u="sng" dirty="0" smtClean="0">
                <a:solidFill>
                  <a:schemeClr val="tx2">
                    <a:lumMod val="50000"/>
                  </a:schemeClr>
                </a:solidFill>
                <a:effectLst/>
              </a:rPr>
              <a:t>1</a:t>
            </a:r>
            <a:r>
              <a:rPr lang="en-US" sz="2400" u="sng" baseline="30000" dirty="0" smtClean="0">
                <a:solidFill>
                  <a:schemeClr val="tx2">
                    <a:lumMod val="50000"/>
                  </a:schemeClr>
                </a:solidFill>
                <a:effectLst/>
              </a:rPr>
              <a:t>st</a:t>
            </a:r>
            <a:r>
              <a:rPr lang="en-US" sz="2400" u="sng" dirty="0" smtClean="0">
                <a:solidFill>
                  <a:schemeClr val="tx2">
                    <a:lumMod val="50000"/>
                  </a:schemeClr>
                </a:solidFill>
                <a:effectLst/>
              </a:rPr>
              <a:t> to discover the Electron</a:t>
            </a: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effectLst/>
              </a:rPr>
              <a:t>Atom made of smaller particles</a:t>
            </a: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effectLst/>
              </a:rPr>
              <a:t>Atom has positive charge</a:t>
            </a: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effectLst/>
              </a:rPr>
              <a:t>Negative electrons are embedded in it</a:t>
            </a:r>
          </a:p>
          <a:p>
            <a:pPr eaLnBrk="1" hangingPunct="1">
              <a:buNone/>
              <a:defRPr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effectLst/>
              </a:rPr>
              <a:t>		</a:t>
            </a:r>
            <a:r>
              <a:rPr lang="en-US" sz="2400" u="sng" dirty="0" smtClean="0">
                <a:solidFill>
                  <a:schemeClr val="tx2">
                    <a:lumMod val="50000"/>
                  </a:schemeClr>
                </a:solidFill>
                <a:effectLst/>
              </a:rPr>
              <a:t>Plum Pudding Model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effectLst/>
              </a:rPr>
              <a:t> (like chocolate</a:t>
            </a:r>
          </a:p>
          <a:p>
            <a:pPr eaLnBrk="1" hangingPunct="1">
              <a:buNone/>
              <a:defRPr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effectLst/>
              </a:rPr>
              <a:t>            chip muffin)</a:t>
            </a:r>
          </a:p>
          <a:p>
            <a:pPr eaLnBrk="1" hangingPunct="1">
              <a:defRPr/>
            </a:pPr>
            <a:endParaRPr lang="en-US" sz="2400" dirty="0" smtClean="0">
              <a:solidFill>
                <a:schemeClr val="tx2">
                  <a:lumMod val="50000"/>
                </a:schemeClr>
              </a:solidFill>
              <a:effectLst/>
            </a:endParaRPr>
          </a:p>
          <a:p>
            <a:pPr eaLnBrk="1" hangingPunct="1">
              <a:buNone/>
              <a:defRPr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en-US" sz="24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5058" name="Picture 2" descr="http://www.aip.org/history/electron/images/ruth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2599912" cy="3200400"/>
          </a:xfrm>
          <a:prstGeom prst="rect">
            <a:avLst/>
          </a:prstGeom>
          <a:noFill/>
        </p:spPr>
      </p:pic>
      <p:pic>
        <p:nvPicPr>
          <p:cNvPr id="9" name="Picture 8" descr="Atom Model - Thompson.jpg"/>
          <p:cNvPicPr>
            <a:picLocks noChangeAspect="1"/>
          </p:cNvPicPr>
          <p:nvPr/>
        </p:nvPicPr>
        <p:blipFill>
          <a:blip r:embed="rId3">
            <a:lum bright="10000" contrast="10000"/>
          </a:blip>
          <a:srcRect l="27500" t="4444" r="19167" b="38889"/>
          <a:stretch>
            <a:fillRect/>
          </a:stretch>
        </p:blipFill>
        <p:spPr>
          <a:xfrm>
            <a:off x="5943600" y="4343400"/>
            <a:ext cx="2625165" cy="2091928"/>
          </a:xfrm>
          <a:prstGeom prst="rect">
            <a:avLst/>
          </a:prstGeom>
        </p:spPr>
      </p:pic>
      <p:pic>
        <p:nvPicPr>
          <p:cNvPr id="45060" name="Picture 4" descr="http://www.aip.org/history/electron/images/app1anim.gif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57200" y="4648200"/>
            <a:ext cx="3585029" cy="12192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85800" y="5867400"/>
            <a:ext cx="3159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Cathode ray tube experiment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8" name="Content Placeholder 6" descr="Plum pudding model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5867400" y="4724400"/>
            <a:ext cx="16764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898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152400"/>
            <a:ext cx="5867400" cy="8223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solidFill>
                  <a:srgbClr val="FF0000"/>
                </a:solidFill>
              </a:rPr>
              <a:t>Hantaro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Nagaoka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0" y="990600"/>
            <a:ext cx="6324600" cy="3276600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sz="2400" dirty="0" smtClean="0">
                <a:solidFill>
                  <a:srgbClr val="C00000"/>
                </a:solidFill>
                <a:effectLst/>
              </a:rPr>
              <a:t>Japanese Scientist </a:t>
            </a:r>
          </a:p>
          <a:p>
            <a:pPr eaLnBrk="1" hangingPunct="1">
              <a:defRPr/>
            </a:pPr>
            <a:r>
              <a:rPr lang="en-US" sz="2400" dirty="0" smtClean="0">
                <a:solidFill>
                  <a:srgbClr val="C00000"/>
                </a:solidFill>
                <a:effectLst/>
              </a:rPr>
              <a:t>1904</a:t>
            </a:r>
          </a:p>
          <a:p>
            <a:pPr eaLnBrk="1" hangingPunct="1">
              <a:defRPr/>
            </a:pPr>
            <a:endParaRPr lang="en-US" sz="2400" dirty="0" smtClean="0">
              <a:solidFill>
                <a:srgbClr val="C00000"/>
              </a:solidFill>
              <a:effectLst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400" u="sng" dirty="0" smtClean="0">
                <a:solidFill>
                  <a:srgbClr val="C00000"/>
                </a:solidFill>
                <a:effectLst/>
              </a:rPr>
              <a:t>1</a:t>
            </a:r>
            <a:r>
              <a:rPr lang="en-US" sz="2400" u="sng" baseline="30000" dirty="0" smtClean="0">
                <a:solidFill>
                  <a:srgbClr val="C00000"/>
                </a:solidFill>
                <a:effectLst/>
              </a:rPr>
              <a:t>st</a:t>
            </a:r>
            <a:r>
              <a:rPr lang="en-US" sz="2400" u="sng" dirty="0" smtClean="0">
                <a:solidFill>
                  <a:srgbClr val="C00000"/>
                </a:solidFill>
                <a:effectLst/>
              </a:rPr>
              <a:t> </a:t>
            </a:r>
            <a:r>
              <a:rPr lang="en-US" sz="2400" u="sng" dirty="0" err="1" smtClean="0">
                <a:solidFill>
                  <a:srgbClr val="C00000"/>
                </a:solidFill>
                <a:effectLst/>
              </a:rPr>
              <a:t>Saturian</a:t>
            </a:r>
            <a:r>
              <a:rPr lang="en-US" sz="2400" u="sng" dirty="0" smtClean="0">
                <a:solidFill>
                  <a:srgbClr val="C00000"/>
                </a:solidFill>
                <a:effectLst/>
              </a:rPr>
              <a:t> model of atom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400" dirty="0" smtClean="0">
              <a:solidFill>
                <a:srgbClr val="C00000"/>
              </a:solidFill>
              <a:effectLst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sz="2400" dirty="0" smtClean="0">
              <a:solidFill>
                <a:srgbClr val="C00000"/>
              </a:solidFill>
              <a:effectLst/>
            </a:endParaRPr>
          </a:p>
          <a:p>
            <a:pPr eaLnBrk="1" hangingPunct="1">
              <a:buNone/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/>
            </a:r>
            <a:br>
              <a:rPr lang="en-US" sz="2400" dirty="0" smtClean="0">
                <a:solidFill>
                  <a:srgbClr val="C00000"/>
                </a:solidFill>
              </a:rPr>
            </a:br>
            <a:endParaRPr lang="en-US" sz="2400" dirty="0" smtClean="0">
              <a:solidFill>
                <a:srgbClr val="C00000"/>
              </a:solidFill>
            </a:endParaRPr>
          </a:p>
        </p:txBody>
      </p:sp>
      <p:pic>
        <p:nvPicPr>
          <p:cNvPr id="1026" name="Picture 2" descr="http://www.japan-acad.go.jp/img/about/president/nagaoka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28600" y="228600"/>
            <a:ext cx="2657366" cy="3124200"/>
          </a:xfrm>
          <a:prstGeom prst="rect">
            <a:avLst/>
          </a:prstGeom>
          <a:noFill/>
        </p:spPr>
      </p:pic>
      <p:grpSp>
        <p:nvGrpSpPr>
          <p:cNvPr id="8" name="Group 7"/>
          <p:cNvGrpSpPr/>
          <p:nvPr/>
        </p:nvGrpSpPr>
        <p:grpSpPr>
          <a:xfrm>
            <a:off x="4114800" y="2971800"/>
            <a:ext cx="4572000" cy="2286000"/>
            <a:chOff x="4648200" y="2971800"/>
            <a:chExt cx="4038600" cy="1941872"/>
          </a:xfrm>
        </p:grpSpPr>
        <p:pic>
          <p:nvPicPr>
            <p:cNvPr id="6" name="Picture 5" descr="Atom Model - Nagaoka.jpg"/>
            <p:cNvPicPr>
              <a:picLocks noChangeAspect="1"/>
            </p:cNvPicPr>
            <p:nvPr/>
          </p:nvPicPr>
          <p:blipFill>
            <a:blip r:embed="rId3">
              <a:lum bright="20000"/>
            </a:blip>
            <a:srcRect l="33500" t="30222" r="15500" b="37778"/>
            <a:stretch>
              <a:fillRect/>
            </a:stretch>
          </p:blipFill>
          <p:spPr>
            <a:xfrm>
              <a:off x="6096000" y="2971800"/>
              <a:ext cx="2590800" cy="1219200"/>
            </a:xfrm>
            <a:prstGeom prst="rect">
              <a:avLst/>
            </a:prstGeom>
          </p:spPr>
        </p:pic>
        <p:pic>
          <p:nvPicPr>
            <p:cNvPr id="7" name="Picture 6" descr="Atom Model - Nagaoka.jpg"/>
            <p:cNvPicPr>
              <a:picLocks noChangeAspect="1"/>
            </p:cNvPicPr>
            <p:nvPr/>
          </p:nvPicPr>
          <p:blipFill>
            <a:blip r:embed="rId3">
              <a:lum bright="20000"/>
            </a:blip>
            <a:srcRect l="5000" t="56222" r="56000" b="15778"/>
            <a:stretch>
              <a:fillRect/>
            </a:stretch>
          </p:blipFill>
          <p:spPr>
            <a:xfrm>
              <a:off x="4648200" y="3999272"/>
              <a:ext cx="19812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96833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985</TotalTime>
  <Words>361</Words>
  <Application>Microsoft Office PowerPoint</Application>
  <PresentationFormat>On-screen Show (4:3)</PresentationFormat>
  <Paragraphs>107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Kanad</vt:lpstr>
      <vt:lpstr>Democritus</vt:lpstr>
      <vt:lpstr>PowerPoint Presentation</vt:lpstr>
      <vt:lpstr>John Dalton</vt:lpstr>
      <vt:lpstr>John Newlands</vt:lpstr>
      <vt:lpstr>PowerPoint Presentation</vt:lpstr>
      <vt:lpstr>PowerPoint Presentation</vt:lpstr>
      <vt:lpstr>JJ Thomson</vt:lpstr>
      <vt:lpstr>Hantaro Nagaoka</vt:lpstr>
      <vt:lpstr>Ernest Rutherford</vt:lpstr>
      <vt:lpstr>Henry Moseley</vt:lpstr>
      <vt:lpstr>Niels Bohr</vt:lpstr>
      <vt:lpstr>James Chadwick</vt:lpstr>
      <vt:lpstr>Glenn Seaborg</vt:lpstr>
      <vt:lpstr>PowerPoint Presentation</vt:lpstr>
    </vt:vector>
  </TitlesOfParts>
  <Company>Hoover City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aquinn</dc:creator>
  <cp:lastModifiedBy>setup</cp:lastModifiedBy>
  <cp:revision>54</cp:revision>
  <cp:lastPrinted>2010-08-25T13:12:56Z</cp:lastPrinted>
  <dcterms:created xsi:type="dcterms:W3CDTF">2006-02-09T13:54:51Z</dcterms:created>
  <dcterms:modified xsi:type="dcterms:W3CDTF">2010-09-08T12:31:50Z</dcterms:modified>
</cp:coreProperties>
</file>