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72" r:id="rId3"/>
    <p:sldId id="283" r:id="rId4"/>
    <p:sldId id="273" r:id="rId5"/>
    <p:sldId id="269" r:id="rId6"/>
    <p:sldId id="278" r:id="rId7"/>
    <p:sldId id="280" r:id="rId8"/>
    <p:sldId id="282" r:id="rId9"/>
  </p:sldIdLst>
  <p:sldSz cx="9144000" cy="6858000" type="screen4x3"/>
  <p:notesSz cx="8848725" cy="67357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1" autoAdjust="0"/>
    <p:restoredTop sz="94660" autoAdjust="0"/>
  </p:normalViewPr>
  <p:slideViewPr>
    <p:cSldViewPr>
      <p:cViewPr varScale="1">
        <p:scale>
          <a:sx n="99" d="100"/>
          <a:sy n="99" d="100"/>
        </p:scale>
        <p:origin x="-2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8338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98525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014913" y="-1588"/>
            <a:ext cx="383381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98525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61113"/>
            <a:ext cx="38338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98525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014913" y="6361113"/>
            <a:ext cx="38338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98525">
              <a:defRPr sz="1000" i="1">
                <a:latin typeface="Times New Roman" charset="0"/>
              </a:defRPr>
            </a:lvl1pPr>
          </a:lstStyle>
          <a:p>
            <a:fld id="{38D9738C-D6B2-4098-98D7-0B65B10604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0083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8338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defTabSz="898525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014913" y="-1588"/>
            <a:ext cx="3833812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defTabSz="898525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361113"/>
            <a:ext cx="3833813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defTabSz="898525">
              <a:defRPr sz="1000" i="1"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014913" y="6361113"/>
            <a:ext cx="38338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defTabSz="898525">
              <a:defRPr sz="1000" i="1">
                <a:latin typeface="Times New Roman" charset="0"/>
              </a:defRPr>
            </a:lvl1pPr>
          </a:lstStyle>
          <a:p>
            <a:fld id="{6AA9DEF1-6379-4A59-88AD-C2D5FD23B71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179513" y="3198813"/>
            <a:ext cx="6489700" cy="303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740025" y="506413"/>
            <a:ext cx="3368675" cy="25225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741567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4025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60488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12925" algn="l" defTabSz="8985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46744-EBF7-431E-8EB5-33423DC5E4FC}" type="slidenum">
              <a:rPr lang="en-US"/>
              <a:pPr/>
              <a:t>1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3200" y="506413"/>
            <a:ext cx="3362325" cy="2522537"/>
          </a:xfrm>
          <a:ln cap="flat"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43200" y="506413"/>
            <a:ext cx="3362325" cy="25225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A9DEF1-6379-4A59-88AD-C2D5FD23B71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A31219-FB52-4CB2-9765-84B7231AEB97}" type="slidenum">
              <a:rPr lang="en-US"/>
              <a:pPr/>
              <a:t>5</a:t>
            </a:fld>
            <a:endParaRPr lang="en-US"/>
          </a:p>
        </p:txBody>
      </p:sp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43200" y="506413"/>
            <a:ext cx="3362325" cy="2522537"/>
          </a:xfrm>
          <a:ln cap="flat"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41987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41988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89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41991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992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993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4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95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9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9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9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19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20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FC5CCC2-277A-4A81-8F17-835512D0A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A17F0-1BB5-4CC9-86E4-F25CA2E99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3FE653-6E31-4977-AC1B-9B6CC54080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43A552D6-F838-4C9F-8C50-E31A4F48B2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A6CF5A1-B9DC-4442-B50B-22A688A801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0FFBA4-1B99-4C5C-AC8B-226CE4A2A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FA6F4-BEB0-44D8-B9AC-8BFB78407F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8408F-5A81-4A2A-805D-02E3C768A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BF15F-26FA-48D2-83A0-B5C23458FE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7527FA-7DA1-46D1-9ED7-DBD3436D76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2C75C-0CDF-428B-A622-F07798537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7E81E-7325-4088-887E-1867190429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167C63-6695-4F2E-8CC9-343FDE995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kumimoji="1" lang="en-US" sz="2400"/>
          </a:p>
        </p:txBody>
      </p:sp>
      <p:sp>
        <p:nvSpPr>
          <p:cNvPr id="4096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7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097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097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4097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8FA67B5D-A7C9-4E20-B87F-F84500F373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hyperlink" Target="http://video.google.com/videosearch?q=doppler+effect&amp;hl=en&amp;emb=0&amp;aq=f" TargetMode="Externa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.png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kettering.edu/~drussell/Demos/doppler/mach1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93037" cy="2376487"/>
          </a:xfrm>
          <a:noFill/>
          <a:ln/>
        </p:spPr>
        <p:txBody>
          <a:bodyPr lIns="92075" tIns="46038" rIns="92075" bIns="46038" anchor="ctr"/>
          <a:lstStyle/>
          <a:p>
            <a:pPr algn="ctr"/>
            <a:r>
              <a:rPr lang="en-US" sz="5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PHYSICS </a:t>
            </a:r>
            <a:r>
              <a:rPr lang="en-US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math</a:t>
            </a:r>
            <a:r>
              <a:rPr lang="en-US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sz="5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SOUND</a:t>
            </a:r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291391"/>
              </p:ext>
            </p:extLst>
          </p:nvPr>
        </p:nvGraphicFramePr>
        <p:xfrm>
          <a:off x="2514600" y="2819400"/>
          <a:ext cx="3902075" cy="346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Clip" r:id="rId4" imgW="3902040" imgH="3468960" progId="">
                  <p:embed/>
                </p:oleObj>
              </mc:Choice>
              <mc:Fallback>
                <p:oleObj name="Clip" r:id="rId4" imgW="3902040" imgH="346896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819400"/>
                        <a:ext cx="3902075" cy="346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kettering.edu/~drussell/Demos/doppler/doppler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762000"/>
            <a:ext cx="2057400" cy="20574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01824" y="1093857"/>
            <a:ext cx="56371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Stationary sound source</a:t>
            </a:r>
            <a:endParaRPr lang="en-US" sz="4000" dirty="0"/>
          </a:p>
        </p:txBody>
      </p:sp>
      <p:pic>
        <p:nvPicPr>
          <p:cNvPr id="16" name="Picture 5" descr="20-02Figure_FIG"/>
          <p:cNvPicPr>
            <a:picLocks noChangeAspect="1" noChangeArrowheads="1"/>
          </p:cNvPicPr>
          <p:nvPr/>
        </p:nvPicPr>
        <p:blipFill>
          <a:blip r:embed="rId5"/>
          <a:srcRect l="10937" t="27481" r="1563" b="40458"/>
          <a:stretch>
            <a:fillRect/>
          </a:stretch>
        </p:blipFill>
        <p:spPr bwMode="auto">
          <a:xfrm>
            <a:off x="914400" y="3352800"/>
            <a:ext cx="6632448" cy="829056"/>
          </a:xfrm>
          <a:prstGeom prst="rect">
            <a:avLst/>
          </a:prstGeom>
          <a:noFill/>
        </p:spPr>
      </p:pic>
      <p:pic>
        <p:nvPicPr>
          <p:cNvPr id="13" name="MS900116625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04800" y="5943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0"/>
            <a:ext cx="40809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DOPPLER EFFECT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21336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Doppler Effect = change in pitch or frequency due to 		moving sound source or receiver</a:t>
            </a:r>
            <a:endParaRPr lang="en-US" sz="2400" dirty="0"/>
          </a:p>
        </p:txBody>
      </p:sp>
      <p:pic>
        <p:nvPicPr>
          <p:cNvPr id="7172" name="Picture 4" descr="http://www.kettering.edu/~drussell/Demos/doppler/doppler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124200"/>
            <a:ext cx="2362200" cy="1981200"/>
          </a:xfrm>
          <a:prstGeom prst="rect">
            <a:avLst/>
          </a:prstGeom>
          <a:noFill/>
        </p:spPr>
      </p:pic>
      <p:pic>
        <p:nvPicPr>
          <p:cNvPr id="7173" name="Picture 5" descr="C:\Users\sstanley\AppData\Local\Microsoft\Windows\Temporary Internet Files\Content.IE5\EKPHZDQC\MCj023903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72000"/>
            <a:ext cx="1810512" cy="1191463"/>
          </a:xfrm>
          <a:prstGeom prst="rect">
            <a:avLst/>
          </a:prstGeom>
          <a:noFill/>
        </p:spPr>
      </p:pic>
      <p:pic>
        <p:nvPicPr>
          <p:cNvPr id="4" name="MS900069738[1]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1000" y="6019800"/>
            <a:ext cx="609600" cy="60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755287"/>
            <a:ext cx="58674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i="1" dirty="0" smtClean="0">
                <a:hlinkClick r:id="rId7"/>
              </a:rPr>
              <a:t>http://video.google.com/videosearch?q=doppler+effect&amp;hl=en&amp;emb=0&amp;aq=f#</a:t>
            </a:r>
            <a:endParaRPr lang="en-US" sz="11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accel="26000" decel="3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83 -1.11111E-6 L 0.77084 -1.11111E-6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58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53377E-6 L 0.95937 0.00208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 Sonic &amp; Breaking the Sound Barrier</a:t>
            </a:r>
            <a:endParaRPr lang="en-US" dirty="0"/>
          </a:p>
        </p:txBody>
      </p:sp>
      <p:pic>
        <p:nvPicPr>
          <p:cNvPr id="6146" name="Picture 2" descr="http://www.kettering.edu/~drussell/Demos/doppler/doppler5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209800"/>
            <a:ext cx="2381250" cy="2381250"/>
          </a:xfrm>
          <a:prstGeom prst="rect">
            <a:avLst/>
          </a:prstGeom>
          <a:noFill/>
        </p:spPr>
      </p:pic>
      <p:pic>
        <p:nvPicPr>
          <p:cNvPr id="6148" name="Picture 4" descr="http://www.kettering.edu/~drussell/Demos/doppler/mach1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2133600"/>
            <a:ext cx="4267200" cy="304393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221069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Sonic boom is a noise similar to thunder caused by an object moving at supersonic speeds, faster than sound, about 750 mph.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0" y="914400"/>
            <a:ext cx="3962400" cy="4267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Any elastic material can transmit sound.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Echoes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are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 reflections from smooth, hard surfaces.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charset="0"/>
              </a:rPr>
              <a:t>Echo free rooms sound “dead.”</a:t>
            </a: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charset="0"/>
            </a:endParaRPr>
          </a:p>
        </p:txBody>
      </p:sp>
      <p:pic>
        <p:nvPicPr>
          <p:cNvPr id="31746" name="Picture 2" descr="http://www.nashvillesymphony.com/img/press/ssc/concert_hall_ff_l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"/>
            <a:ext cx="4267200" cy="3357134"/>
          </a:xfrm>
          <a:prstGeom prst="rect">
            <a:avLst/>
          </a:prstGeom>
          <a:noFill/>
        </p:spPr>
      </p:pic>
      <p:pic>
        <p:nvPicPr>
          <p:cNvPr id="31748" name="Picture 4" descr="http://www.avlonline.com/images/Brown%20Theater%20Room%20new%20web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4876800" y="3429000"/>
            <a:ext cx="4267200" cy="326057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76200"/>
            <a:ext cx="8029575" cy="1219200"/>
          </a:xfrm>
        </p:spPr>
        <p:txBody>
          <a:bodyPr/>
          <a:lstStyle/>
          <a:p>
            <a:r>
              <a:rPr lang="en-US" sz="4000" dirty="0" smtClean="0"/>
              <a:t>Calculating the speed of a wave</a:t>
            </a:r>
            <a:br>
              <a:rPr lang="en-US" sz="4000" dirty="0" smtClean="0"/>
            </a:br>
            <a:r>
              <a:rPr lang="en-US" sz="3200" dirty="0" smtClean="0"/>
              <a:t>(remember </a:t>
            </a:r>
            <a:r>
              <a:rPr lang="en-US" sz="3200" dirty="0" smtClean="0">
                <a:sym typeface="Wingdings" pitchFamily="2" charset="2"/>
              </a:rPr>
              <a:t> </a:t>
            </a:r>
            <a:r>
              <a:rPr lang="en-US" sz="3200" dirty="0" smtClean="0"/>
              <a:t>speed is distance over time)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6589712" cy="1335087"/>
          </a:xfrm>
        </p:spPr>
        <p:txBody>
          <a:bodyPr/>
          <a:lstStyle/>
          <a:p>
            <a:pPr algn="ctr">
              <a:buNone/>
            </a:pPr>
            <a:r>
              <a:rPr lang="en-US" sz="5400" dirty="0" smtClean="0"/>
              <a:t>V = </a:t>
            </a:r>
            <a:r>
              <a:rPr lang="en-US" sz="8000" dirty="0" smtClean="0">
                <a:latin typeface="Symbol" pitchFamily="18" charset="2"/>
              </a:rPr>
              <a:t>l</a:t>
            </a:r>
            <a:r>
              <a:rPr lang="en-US" sz="8000" dirty="0" smtClean="0"/>
              <a:t> </a:t>
            </a:r>
            <a:r>
              <a:rPr lang="en-US" sz="8000" dirty="0" smtClean="0">
                <a:latin typeface="Lucida Calligraphy" pitchFamily="66" charset="0"/>
              </a:rPr>
              <a:t>f</a:t>
            </a:r>
            <a:endParaRPr lang="en-US" sz="5400" dirty="0">
              <a:latin typeface="Lucida Calligraphy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19400" y="3276600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m/s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4397411" y="3286780"/>
            <a:ext cx="4860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200400"/>
            <a:ext cx="6447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Hz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09904" y="3801776"/>
            <a:ext cx="5357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1/s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8338" y="990601"/>
            <a:ext cx="4106862" cy="1066799"/>
          </a:xfrm>
        </p:spPr>
        <p:txBody>
          <a:bodyPr/>
          <a:lstStyle/>
          <a:p>
            <a:r>
              <a:rPr lang="en-US" dirty="0" smtClean="0"/>
              <a:t>V = </a:t>
            </a:r>
            <a:r>
              <a:rPr lang="en-US" sz="6600" dirty="0" smtClean="0">
                <a:latin typeface="Symbol" pitchFamily="18" charset="2"/>
              </a:rPr>
              <a:t>l</a:t>
            </a:r>
            <a:r>
              <a:rPr lang="en-US" sz="6600" dirty="0" smtClean="0"/>
              <a:t> </a:t>
            </a:r>
            <a:r>
              <a:rPr lang="en-US" sz="6600" dirty="0" smtClean="0">
                <a:latin typeface="Lucida Calligraphy" pitchFamily="66" charset="0"/>
              </a:rPr>
              <a:t>f</a:t>
            </a:r>
            <a:r>
              <a:rPr lang="en-US" dirty="0" smtClean="0">
                <a:latin typeface="Lucida Calligraphy" pitchFamily="66" charset="0"/>
              </a:rPr>
              <a:t/>
            </a:r>
            <a:br>
              <a:rPr lang="en-US" dirty="0" smtClean="0">
                <a:latin typeface="Lucida Calligraphy" pitchFamily="66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7772400" cy="4114800"/>
          </a:xfrm>
        </p:spPr>
        <p:txBody>
          <a:bodyPr/>
          <a:lstStyle/>
          <a:p>
            <a:r>
              <a:rPr lang="en-US" dirty="0" smtClean="0"/>
              <a:t>A wave has a frequency of 4.05 hertz and a wavelength of 4.00m.  What is the wave’s speed?</a:t>
            </a:r>
          </a:p>
          <a:p>
            <a:pPr>
              <a:buNone/>
            </a:pPr>
            <a:r>
              <a:rPr lang="en-US" dirty="0" smtClean="0">
                <a:latin typeface="Lucida Calligraphy" pitchFamily="66" charset="0"/>
              </a:rPr>
              <a:t>		f </a:t>
            </a:r>
            <a:r>
              <a:rPr lang="en-US" dirty="0" smtClean="0"/>
              <a:t>=4.05Hz		</a:t>
            </a:r>
            <a:r>
              <a:rPr lang="en-US" dirty="0" smtClean="0">
                <a:latin typeface="Symbol" pitchFamily="18" charset="2"/>
              </a:rPr>
              <a:t>l </a:t>
            </a:r>
            <a:r>
              <a:rPr lang="en-US" dirty="0" smtClean="0">
                <a:latin typeface="+mj-lt"/>
              </a:rPr>
              <a:t>= </a:t>
            </a:r>
            <a:r>
              <a:rPr lang="en-US" dirty="0" smtClean="0"/>
              <a:t>4.00m 	</a:t>
            </a:r>
          </a:p>
          <a:p>
            <a:pPr>
              <a:lnSpc>
                <a:spcPts val="3000"/>
              </a:lnSpc>
              <a:buNone/>
            </a:pPr>
            <a:r>
              <a:rPr lang="en-US" dirty="0" smtClean="0"/>
              <a:t>		V = </a:t>
            </a:r>
            <a:r>
              <a:rPr lang="en-US" sz="5400" dirty="0" smtClean="0">
                <a:latin typeface="Symbol" pitchFamily="18" charset="2"/>
              </a:rPr>
              <a:t>l</a:t>
            </a:r>
            <a:r>
              <a:rPr lang="en-US" sz="4400" dirty="0" smtClean="0"/>
              <a:t> </a:t>
            </a:r>
            <a:r>
              <a:rPr lang="en-US" sz="4400" dirty="0" smtClean="0">
                <a:latin typeface="Lucida Calligraphy" pitchFamily="66" charset="0"/>
              </a:rPr>
              <a:t>f</a:t>
            </a:r>
            <a:endParaRPr lang="en-US" dirty="0" smtClean="0">
              <a:latin typeface="Lucida Calligraphy" pitchFamily="66" charset="0"/>
            </a:endParaRPr>
          </a:p>
          <a:p>
            <a:pPr>
              <a:buNone/>
            </a:pPr>
            <a:r>
              <a:rPr lang="en-US" dirty="0" smtClean="0"/>
              <a:t>		v = (4.00m)(4.05Hz)</a:t>
            </a:r>
          </a:p>
          <a:p>
            <a:pPr>
              <a:buNone/>
            </a:pPr>
            <a:r>
              <a:rPr lang="en-US" dirty="0" smtClean="0"/>
              <a:t>		v = 16.2 m/s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71800" y="1143000"/>
            <a:ext cx="4106862" cy="1066799"/>
          </a:xfrm>
        </p:spPr>
        <p:txBody>
          <a:bodyPr/>
          <a:lstStyle/>
          <a:p>
            <a:r>
              <a:rPr lang="en-US" dirty="0" smtClean="0"/>
              <a:t>V = </a:t>
            </a:r>
            <a:r>
              <a:rPr lang="en-US" sz="6600" dirty="0" smtClean="0">
                <a:latin typeface="Symbol" pitchFamily="18" charset="2"/>
              </a:rPr>
              <a:t>l</a:t>
            </a:r>
            <a:r>
              <a:rPr lang="en-US" sz="6600" dirty="0" smtClean="0"/>
              <a:t> </a:t>
            </a:r>
            <a:r>
              <a:rPr lang="en-US" sz="6600" dirty="0" smtClean="0">
                <a:latin typeface="Lucida Calligraphy" pitchFamily="66" charset="0"/>
              </a:rPr>
              <a:t>f</a:t>
            </a:r>
            <a:r>
              <a:rPr lang="en-US" dirty="0" smtClean="0">
                <a:latin typeface="Lucida Calligraphy" pitchFamily="66" charset="0"/>
              </a:rPr>
              <a:t/>
            </a:r>
            <a:br>
              <a:rPr lang="en-US" dirty="0" smtClean="0">
                <a:latin typeface="Lucida Calligraphy" pitchFamily="66" charset="0"/>
              </a:rPr>
            </a:b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971800" y="3200400"/>
            <a:ext cx="4106862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ts val="6000"/>
              </a:lnSpc>
              <a:buFont typeface="Symbol"/>
              <a:buChar char="l"/>
            </a:pP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= </a:t>
            </a:r>
            <a:r>
              <a:rPr lang="en-US" sz="4000" u="sng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</a:t>
            </a:r>
            <a:r>
              <a:rPr lang="en-US" sz="40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lvl="0" eaLnBrk="1" hangingPunct="1">
              <a:lnSpc>
                <a:spcPts val="6000"/>
              </a:lnSpc>
            </a:pPr>
            <a:r>
              <a:rPr kumimoji="0" lang="en-US" sz="7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  <a:t>   </a:t>
            </a: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  <a:t>f</a:t>
            </a:r>
            <a: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  <a:t/>
            </a:r>
            <a:br>
              <a:rPr kumimoji="0" lang="en-US" sz="4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Lucida Calligraphy" pitchFamily="66" charset="0"/>
                <a:ea typeface="+mj-ea"/>
                <a:cs typeface="+mj-cs"/>
              </a:rPr>
            </a:b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971800" y="3733800"/>
            <a:ext cx="4106862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ts val="4500"/>
              </a:lnSpc>
            </a:pPr>
            <a:r>
              <a:rPr lang="en-US" sz="4400" kern="0" dirty="0" smtClean="0">
                <a:solidFill>
                  <a:schemeClr val="tx2"/>
                </a:solidFill>
                <a:latin typeface="Lucida Calligraphy" pitchFamily="66" charset="0"/>
                <a:ea typeface="+mj-ea"/>
                <a:cs typeface="+mj-cs"/>
              </a:rPr>
              <a:t/>
            </a:r>
            <a:br>
              <a:rPr lang="en-US" sz="4400" kern="0" dirty="0" smtClean="0">
                <a:solidFill>
                  <a:schemeClr val="tx2"/>
                </a:solidFill>
                <a:latin typeface="Lucida Calligraphy" pitchFamily="66" charset="0"/>
                <a:ea typeface="+mj-ea"/>
                <a:cs typeface="+mj-cs"/>
              </a:rPr>
            </a:br>
            <a:r>
              <a:rPr lang="en-US" sz="4400" kern="0" dirty="0" smtClean="0">
                <a:solidFill>
                  <a:schemeClr val="tx2"/>
                </a:solidFill>
                <a:latin typeface="Lucida Calligraphy" pitchFamily="66" charset="0"/>
                <a:ea typeface="+mj-ea"/>
                <a:cs typeface="+mj-cs"/>
              </a:rPr>
              <a:t>f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= </a:t>
            </a:r>
            <a:r>
              <a:rPr lang="en-US" sz="3600" u="sng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</a:t>
            </a:r>
          </a:p>
          <a:p>
            <a:pPr lvl="0" eaLnBrk="1" hangingPunct="1">
              <a:lnSpc>
                <a:spcPts val="4500"/>
              </a:lnSpc>
            </a:pPr>
            <a:r>
              <a:rPr lang="en-US" sz="4400" kern="0" dirty="0" smtClean="0">
                <a:solidFill>
                  <a:schemeClr val="tx2"/>
                </a:solidFill>
                <a:latin typeface="Symbol" pitchFamily="18" charset="2"/>
                <a:ea typeface="+mj-ea"/>
                <a:cs typeface="+mj-cs"/>
              </a:rPr>
              <a:t>      l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urved Up Arrow 6"/>
          <p:cNvSpPr/>
          <p:nvPr/>
        </p:nvSpPr>
        <p:spPr bwMode="auto">
          <a:xfrm flipH="1">
            <a:off x="3124200" y="1600200"/>
            <a:ext cx="1828800" cy="457200"/>
          </a:xfrm>
          <a:prstGeom prst="curvedUpArrow">
            <a:avLst/>
          </a:prstGeom>
          <a:solidFill>
            <a:srgbClr val="FF330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Curved Up Arrow 7"/>
          <p:cNvSpPr/>
          <p:nvPr/>
        </p:nvSpPr>
        <p:spPr bwMode="auto">
          <a:xfrm flipH="1">
            <a:off x="3124200" y="1447800"/>
            <a:ext cx="1295400" cy="457200"/>
          </a:xfrm>
          <a:prstGeom prst="curvedUpArrow">
            <a:avLst/>
          </a:prstGeom>
          <a:solidFill>
            <a:srgbClr val="FF3300"/>
          </a:solidFill>
          <a:ln w="12700" cap="flat" cmpd="sng" algn="ctr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1490415914</TotalTime>
  <Pages>9</Pages>
  <Words>124</Words>
  <Application>Microsoft Office PowerPoint</Application>
  <PresentationFormat>On-screen Show (4:3)</PresentationFormat>
  <Paragraphs>32</Paragraphs>
  <Slides>8</Slides>
  <Notes>3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Blends</vt:lpstr>
      <vt:lpstr>Clip</vt:lpstr>
      <vt:lpstr>PHYSICS  and math OF SOUND</vt:lpstr>
      <vt:lpstr>PowerPoint Presentation</vt:lpstr>
      <vt:lpstr>PowerPoint Presentation</vt:lpstr>
      <vt:lpstr>Super Sonic &amp; Breaking the Sound Barrier</vt:lpstr>
      <vt:lpstr>PowerPoint Presentation</vt:lpstr>
      <vt:lpstr>Calculating the speed of a wave (remember  speed is distance over time)</vt:lpstr>
      <vt:lpstr>V = l f </vt:lpstr>
      <vt:lpstr>V = l f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SOUND</dc:title>
  <dc:creator>MID</dc:creator>
  <cp:lastModifiedBy>Stanley, Sabrina</cp:lastModifiedBy>
  <cp:revision>90</cp:revision>
  <cp:lastPrinted>1997-09-03T18:28:22Z</cp:lastPrinted>
  <dcterms:created xsi:type="dcterms:W3CDTF">1997-01-16T14:03:44Z</dcterms:created>
  <dcterms:modified xsi:type="dcterms:W3CDTF">2012-05-07T16:29:43Z</dcterms:modified>
</cp:coreProperties>
</file>