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62" r:id="rId3"/>
    <p:sldId id="267" r:id="rId4"/>
    <p:sldId id="268" r:id="rId5"/>
    <p:sldId id="270" r:id="rId6"/>
    <p:sldId id="271" r:id="rId7"/>
    <p:sldId id="259" r:id="rId8"/>
    <p:sldId id="260" r:id="rId9"/>
    <p:sldId id="264" r:id="rId10"/>
    <p:sldId id="277" r:id="rId11"/>
    <p:sldId id="265" r:id="rId12"/>
    <p:sldId id="276" r:id="rId13"/>
    <p:sldId id="275" r:id="rId14"/>
    <p:sldId id="273" r:id="rId15"/>
    <p:sldId id="278" r:id="rId16"/>
    <p:sldId id="281" r:id="rId17"/>
    <p:sldId id="283" r:id="rId18"/>
    <p:sldId id="282" r:id="rId19"/>
    <p:sldId id="284" r:id="rId20"/>
    <p:sldId id="280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4FE"/>
    <a:srgbClr val="E1E7FF"/>
    <a:srgbClr val="C5DCFF"/>
    <a:srgbClr val="AFCFFF"/>
    <a:srgbClr val="9AC2F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6" autoAdjust="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F11A2-6456-49C3-AF98-6C8D8DD6936A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6F9F1-EAD7-4998-8380-5AA52ADD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18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A70C-F33D-4727-B1AC-3672F4CC80F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D666-BDCF-4BD2-80E2-E930CB75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52400"/>
            <a:ext cx="7772400" cy="1828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Waves</a:t>
            </a:r>
            <a:endParaRPr lang="en-US" sz="9600" dirty="0">
              <a:latin typeface="Berlin Sans FB Demi" pitchFamily="34" charset="0"/>
            </a:endParaRPr>
          </a:p>
        </p:txBody>
      </p:sp>
      <p:pic>
        <p:nvPicPr>
          <p:cNvPr id="4" name="Picture 2" descr="http://www.coolhunting.com/images/hough_wave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428625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24000" y="0"/>
            <a:ext cx="7145338" cy="2133600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Horizontal Axis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in seconds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Vertical Axis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molecular movement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lang="en-US" sz="2400" b="1" i="1" dirty="0" smtClean="0"/>
              <a:t>higher pressure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Trough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lower pressure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Amplitude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height of wave; intensit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y</a:t>
            </a:r>
            <a:endParaRPr kumimoji="0" lang="en-US" sz="24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72390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4" name="Picture 5" descr="20-02Figure_FIG"/>
          <p:cNvPicPr>
            <a:picLocks noChangeAspect="1" noChangeArrowheads="1"/>
          </p:cNvPicPr>
          <p:nvPr/>
        </p:nvPicPr>
        <p:blipFill>
          <a:blip r:embed="rId3"/>
          <a:srcRect l="10937" t="27481" r="1563" b="40458"/>
          <a:stretch>
            <a:fillRect/>
          </a:stretch>
        </p:blipFill>
        <p:spPr bwMode="auto">
          <a:xfrm>
            <a:off x="5654040" y="2133600"/>
            <a:ext cx="2346960" cy="533400"/>
          </a:xfrm>
          <a:prstGeom prst="rect">
            <a:avLst/>
          </a:prstGeom>
          <a:noFill/>
        </p:spPr>
      </p:pic>
      <p:sp>
        <p:nvSpPr>
          <p:cNvPr id="5" name="Bent Arrow 4"/>
          <p:cNvSpPr/>
          <p:nvPr/>
        </p:nvSpPr>
        <p:spPr>
          <a:xfrm rot="5400000">
            <a:off x="5334000" y="990600"/>
            <a:ext cx="1257300" cy="1104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Compression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5400000">
            <a:off x="6455229" y="1240971"/>
            <a:ext cx="1066800" cy="1175658"/>
          </a:xfrm>
          <a:prstGeom prst="bentArrow">
            <a:avLst>
              <a:gd name="adj1" fmla="val 30102"/>
              <a:gd name="adj2" fmla="val 25000"/>
              <a:gd name="adj3" fmla="val 33163"/>
              <a:gd name="adj4" fmla="val 45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Rarefaction</a:t>
            </a:r>
          </a:p>
          <a:p>
            <a:pPr algn="ctr"/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667000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4528458"/>
            <a:ext cx="930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Trough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Frequency  (</a:t>
            </a:r>
            <a:r>
              <a:rPr lang="en-US" b="1" dirty="0" smtClean="0">
                <a:latin typeface="Lucida Calligraphy" pitchFamily="66" charset="0"/>
              </a:rPr>
              <a:t>f</a:t>
            </a:r>
            <a:r>
              <a:rPr lang="en-US" sz="3200" b="1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Berlin Sans FB Demi" pitchFamily="34" charset="0"/>
              </a:rPr>
              <a:t>) 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Number of complete waves (or cycles)</a:t>
            </a:r>
          </a:p>
          <a:p>
            <a:endParaRPr lang="en-US" sz="1400" dirty="0" smtClean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how many waves per second</a:t>
            </a:r>
          </a:p>
          <a:p>
            <a:pPr>
              <a:buNone/>
            </a:pPr>
            <a:endParaRPr lang="en-US" sz="1400" dirty="0" smtClean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1 Hertz (Hz) = 1 cycle/second</a:t>
            </a:r>
          </a:p>
          <a:p>
            <a:endParaRPr lang="en-US" sz="1800" dirty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If ten waves are made per second, then the frequency (</a:t>
            </a:r>
            <a:r>
              <a:rPr lang="en-US" b="1" dirty="0" smtClean="0">
                <a:latin typeface="Lucida Calligraphy" pitchFamily="66" charset="0"/>
              </a:rPr>
              <a:t>f</a:t>
            </a:r>
            <a:r>
              <a:rPr lang="en-US" sz="1800" b="1" dirty="0" smtClean="0">
                <a:latin typeface="Lucida Calligraphy" pitchFamily="66" charset="0"/>
              </a:rPr>
              <a:t> </a:t>
            </a:r>
            <a:r>
              <a:rPr lang="en-US" sz="2800" dirty="0" smtClean="0">
                <a:latin typeface="Berlin Sans FB Demi" pitchFamily="34" charset="0"/>
              </a:rPr>
              <a:t>) =  10 Hz</a:t>
            </a:r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Frequency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Human hearing </a:t>
            </a:r>
            <a:r>
              <a:rPr lang="en-US" sz="2800" dirty="0" smtClean="0">
                <a:latin typeface="Berlin Sans FB Demi" pitchFamily="34" charset="0"/>
                <a:sym typeface="Wingdings" pitchFamily="2" charset="2"/>
              </a:rPr>
              <a:t> 20 Hz – 20,000 Hz</a:t>
            </a:r>
            <a:endParaRPr lang="en-US" sz="2800" dirty="0" smtClean="0">
              <a:latin typeface="Berlin Sans FB Demi" pitchFamily="34" charset="0"/>
            </a:endParaRPr>
          </a:p>
          <a:p>
            <a:endParaRPr lang="en-US" sz="1400" dirty="0" smtClean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Subsonic = below 20 Hz</a:t>
            </a:r>
          </a:p>
          <a:p>
            <a:pPr lvl="1"/>
            <a:r>
              <a:rPr lang="en-US" sz="2400" dirty="0" smtClean="0">
                <a:latin typeface="Berlin Sans FB Demi" pitchFamily="34" charset="0"/>
              </a:rPr>
              <a:t>Ex: wind, earthquakes</a:t>
            </a:r>
          </a:p>
          <a:p>
            <a:pPr>
              <a:buNone/>
            </a:pPr>
            <a:endParaRPr lang="en-US" sz="1400" dirty="0" smtClean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Ultrasonic = above 20,000 Hz</a:t>
            </a:r>
          </a:p>
          <a:p>
            <a:pPr lvl="1"/>
            <a:r>
              <a:rPr lang="en-US" sz="2400" dirty="0" smtClean="0">
                <a:latin typeface="Berlin Sans FB Demi" pitchFamily="34" charset="0"/>
              </a:rPr>
              <a:t>Ex: Sonar, echolocation, ultrasound</a:t>
            </a:r>
          </a:p>
          <a:p>
            <a:endParaRPr lang="en-US" sz="1800" dirty="0">
              <a:latin typeface="Berlin Sans FB Demi" pitchFamily="34" charset="0"/>
            </a:endParaRPr>
          </a:p>
        </p:txBody>
      </p:sp>
      <p:pic>
        <p:nvPicPr>
          <p:cNvPr id="4" name="Picture 4" descr="ear_wav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34200" y="685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Intensity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4676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Amount of </a:t>
            </a:r>
            <a:r>
              <a:rPr lang="en-US" sz="2800" u="sng" dirty="0" smtClean="0">
                <a:latin typeface="Berlin Sans FB Demi" pitchFamily="34" charset="0"/>
              </a:rPr>
              <a:t>energy</a:t>
            </a:r>
            <a:r>
              <a:rPr lang="en-US" sz="2800" dirty="0" smtClean="0">
                <a:latin typeface="Berlin Sans FB Demi" pitchFamily="34" charset="0"/>
              </a:rPr>
              <a:t> of a sound</a:t>
            </a:r>
          </a:p>
          <a:p>
            <a:endParaRPr lang="en-US" sz="1400" dirty="0" smtClean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Measured in Decibels (dB)</a:t>
            </a:r>
          </a:p>
          <a:p>
            <a:endParaRPr lang="en-US" sz="1800" dirty="0" smtClean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Some sounds with high intensity may be considered noise.</a:t>
            </a:r>
          </a:p>
        </p:txBody>
      </p:sp>
      <p:pic>
        <p:nvPicPr>
          <p:cNvPr id="4" name="Picture 6" descr="audio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0" y="2514600"/>
            <a:ext cx="4267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-15Figure_FIG"/>
          <p:cNvPicPr>
            <a:picLocks noChangeAspect="1" noChangeArrowheads="1"/>
          </p:cNvPicPr>
          <p:nvPr/>
        </p:nvPicPr>
        <p:blipFill>
          <a:blip r:embed="rId2"/>
          <a:srcRect l="63552" t="27623" r="17107" b="60958"/>
          <a:stretch>
            <a:fillRect/>
          </a:stretch>
        </p:blipFill>
        <p:spPr bwMode="auto">
          <a:xfrm>
            <a:off x="1143000" y="609600"/>
            <a:ext cx="2895601" cy="1143000"/>
          </a:xfrm>
          <a:prstGeom prst="rect">
            <a:avLst/>
          </a:prstGeom>
          <a:noFill/>
        </p:spPr>
      </p:pic>
      <p:pic>
        <p:nvPicPr>
          <p:cNvPr id="6" name="Picture 5" descr="20-15Figure_FIG"/>
          <p:cNvPicPr>
            <a:picLocks noChangeAspect="1" noChangeArrowheads="1"/>
          </p:cNvPicPr>
          <p:nvPr/>
        </p:nvPicPr>
        <p:blipFill>
          <a:blip r:embed="rId2"/>
          <a:srcRect l="63552" t="27623" r="17107" b="60958"/>
          <a:stretch>
            <a:fillRect/>
          </a:stretch>
        </p:blipFill>
        <p:spPr bwMode="auto">
          <a:xfrm>
            <a:off x="3352799" y="609600"/>
            <a:ext cx="2895601" cy="1143000"/>
          </a:xfrm>
          <a:prstGeom prst="rect">
            <a:avLst/>
          </a:prstGeom>
          <a:noFill/>
        </p:spPr>
      </p:pic>
      <p:pic>
        <p:nvPicPr>
          <p:cNvPr id="7" name="Picture 6" descr="20-15Figure_FIG"/>
          <p:cNvPicPr>
            <a:picLocks noChangeAspect="1" noChangeArrowheads="1"/>
          </p:cNvPicPr>
          <p:nvPr/>
        </p:nvPicPr>
        <p:blipFill>
          <a:blip r:embed="rId2"/>
          <a:srcRect l="63552" t="27623" r="17107" b="60958"/>
          <a:stretch>
            <a:fillRect/>
          </a:stretch>
        </p:blipFill>
        <p:spPr bwMode="auto">
          <a:xfrm>
            <a:off x="5562598" y="609600"/>
            <a:ext cx="2895601" cy="1143000"/>
          </a:xfrm>
          <a:prstGeom prst="rect">
            <a:avLst/>
          </a:prstGeom>
          <a:noFill/>
        </p:spPr>
      </p:pic>
      <p:pic>
        <p:nvPicPr>
          <p:cNvPr id="8" name="Picture 7" descr="20-15Figure_FIG"/>
          <p:cNvPicPr>
            <a:picLocks noChangeAspect="1" noChangeArrowheads="1"/>
          </p:cNvPicPr>
          <p:nvPr/>
        </p:nvPicPr>
        <p:blipFill>
          <a:blip r:embed="rId2"/>
          <a:srcRect l="43702" t="74061" r="41029" b="14519"/>
          <a:stretch>
            <a:fillRect/>
          </a:stretch>
        </p:blipFill>
        <p:spPr bwMode="auto">
          <a:xfrm>
            <a:off x="1143000" y="2819400"/>
            <a:ext cx="3657600" cy="1143000"/>
          </a:xfrm>
          <a:prstGeom prst="rect">
            <a:avLst/>
          </a:prstGeom>
          <a:noFill/>
        </p:spPr>
      </p:pic>
      <p:pic>
        <p:nvPicPr>
          <p:cNvPr id="9" name="Picture 8" descr="20-15Figure_FIG"/>
          <p:cNvPicPr>
            <a:picLocks noChangeAspect="1" noChangeArrowheads="1"/>
          </p:cNvPicPr>
          <p:nvPr/>
        </p:nvPicPr>
        <p:blipFill>
          <a:blip r:embed="rId2"/>
          <a:srcRect l="43778" t="74061" r="41029" b="14519"/>
          <a:stretch>
            <a:fillRect/>
          </a:stretch>
        </p:blipFill>
        <p:spPr bwMode="auto">
          <a:xfrm>
            <a:off x="4724400" y="2819400"/>
            <a:ext cx="3639312" cy="1143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12520" y="-7441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Loud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202359"/>
            <a:ext cx="1103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Soft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Standing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Standing waves </a:t>
            </a:r>
            <a:r>
              <a:rPr lang="en-US" u="sng" dirty="0" smtClean="0"/>
              <a:t>appear</a:t>
            </a:r>
            <a:r>
              <a:rPr lang="en-US" dirty="0" smtClean="0"/>
              <a:t> not to move.</a:t>
            </a:r>
            <a:endParaRPr lang="en-US" dirty="0"/>
          </a:p>
        </p:txBody>
      </p:sp>
      <p:pic>
        <p:nvPicPr>
          <p:cNvPr id="5" name="Picture 4" descr="20-15Figure_FIG"/>
          <p:cNvPicPr>
            <a:picLocks noChangeAspect="1" noChangeArrowheads="1"/>
          </p:cNvPicPr>
          <p:nvPr/>
        </p:nvPicPr>
        <p:blipFill>
          <a:blip r:embed="rId2"/>
          <a:srcRect t="47238" b="29818"/>
          <a:stretch>
            <a:fillRect/>
          </a:stretch>
        </p:blipFill>
        <p:spPr bwMode="auto">
          <a:xfrm>
            <a:off x="381000" y="762000"/>
            <a:ext cx="8444004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Let’s compare waves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687286" y="1066800"/>
            <a:ext cx="2591594" cy="990600"/>
            <a:chOff x="456406" y="1448594"/>
            <a:chExt cx="2591594" cy="9906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-38100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927566" y="1218406"/>
            <a:ext cx="2144486" cy="762000"/>
            <a:chOff x="696686" y="1600200"/>
            <a:chExt cx="2144486" cy="762000"/>
          </a:xfrm>
        </p:grpSpPr>
        <p:sp>
          <p:nvSpPr>
            <p:cNvPr id="19" name="Freeform 18"/>
            <p:cNvSpPr/>
            <p:nvPr/>
          </p:nvSpPr>
          <p:spPr>
            <a:xfrm>
              <a:off x="696686" y="1611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>
              <a:off x="1230087" y="1992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10800000">
              <a:off x="2307772" y="1981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74372" y="1600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34000" y="1218406"/>
            <a:ext cx="914400" cy="762000"/>
            <a:chOff x="696686" y="1600200"/>
            <a:chExt cx="2144486" cy="762000"/>
          </a:xfrm>
        </p:grpSpPr>
        <p:sp>
          <p:nvSpPr>
            <p:cNvPr id="28" name="Freeform 27"/>
            <p:cNvSpPr/>
            <p:nvPr/>
          </p:nvSpPr>
          <p:spPr>
            <a:xfrm>
              <a:off x="696686" y="1611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 rot="10800000">
              <a:off x="1230087" y="1992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 rot="10800000">
              <a:off x="2307772" y="1981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774372" y="1600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093720" y="1066800"/>
            <a:ext cx="2602480" cy="990600"/>
            <a:chOff x="3417320" y="1448594"/>
            <a:chExt cx="2602480" cy="99060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2922814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4290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248400" y="1218406"/>
            <a:ext cx="914400" cy="762000"/>
            <a:chOff x="696686" y="1600200"/>
            <a:chExt cx="2144486" cy="762000"/>
          </a:xfrm>
        </p:grpSpPr>
        <p:sp>
          <p:nvSpPr>
            <p:cNvPr id="36" name="Freeform 35"/>
            <p:cNvSpPr/>
            <p:nvPr/>
          </p:nvSpPr>
          <p:spPr>
            <a:xfrm>
              <a:off x="696686" y="1611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 rot="10800000">
              <a:off x="1230087" y="1992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rot="10800000">
              <a:off x="2307772" y="1981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774372" y="1600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533400" y="22860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Lower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          Higher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</a:p>
          <a:p>
            <a:pPr algn="ctr">
              <a:spcBef>
                <a:spcPct val="0"/>
              </a:spcBef>
            </a:pPr>
            <a:r>
              <a:rPr lang="en-US" sz="4400" baseline="0" dirty="0" smtClean="0">
                <a:latin typeface="+mj-lt"/>
                <a:ea typeface="+mj-ea"/>
                <a:cs typeface="+mj-cs"/>
              </a:rPr>
              <a:t>Higher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  <a:r>
              <a:rPr lang="en-US" sz="4400" baseline="0" dirty="0" smtClean="0">
                <a:latin typeface="+mj-lt"/>
                <a:ea typeface="+mj-ea"/>
                <a:cs typeface="+mj-cs"/>
              </a:rPr>
              <a:t>          Lower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Amplitude same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Symbol" pitchFamily="18" charset="2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Let’s compare waves</a:t>
            </a:r>
            <a:endParaRPr lang="en-US" dirty="0"/>
          </a:p>
        </p:txBody>
      </p:sp>
      <p:grpSp>
        <p:nvGrpSpPr>
          <p:cNvPr id="3" name="Group 33"/>
          <p:cNvGrpSpPr/>
          <p:nvPr/>
        </p:nvGrpSpPr>
        <p:grpSpPr>
          <a:xfrm>
            <a:off x="1687286" y="1295400"/>
            <a:ext cx="2591594" cy="990600"/>
            <a:chOff x="456406" y="1448594"/>
            <a:chExt cx="2591594" cy="9906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-38100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4"/>
          <p:cNvGrpSpPr/>
          <p:nvPr/>
        </p:nvGrpSpPr>
        <p:grpSpPr>
          <a:xfrm>
            <a:off x="1775166" y="762794"/>
            <a:ext cx="2415834" cy="2132806"/>
            <a:chOff x="696686" y="1600200"/>
            <a:chExt cx="2144486" cy="762000"/>
          </a:xfrm>
        </p:grpSpPr>
        <p:sp>
          <p:nvSpPr>
            <p:cNvPr id="19" name="Freeform 18"/>
            <p:cNvSpPr/>
            <p:nvPr/>
          </p:nvSpPr>
          <p:spPr>
            <a:xfrm>
              <a:off x="696686" y="1611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>
              <a:off x="1230087" y="1992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10800000">
              <a:off x="2307772" y="1981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74372" y="1600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5093720" y="1295400"/>
            <a:ext cx="2602480" cy="990600"/>
            <a:chOff x="3417320" y="1448594"/>
            <a:chExt cx="2602480" cy="99060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2922814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4290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334000" y="1447006"/>
            <a:ext cx="762000" cy="762000"/>
            <a:chOff x="5334000" y="1218406"/>
            <a:chExt cx="1828800" cy="762000"/>
          </a:xfrm>
        </p:grpSpPr>
        <p:grpSp>
          <p:nvGrpSpPr>
            <p:cNvPr id="5" name="Group 26"/>
            <p:cNvGrpSpPr/>
            <p:nvPr/>
          </p:nvGrpSpPr>
          <p:grpSpPr>
            <a:xfrm>
              <a:off x="5334000" y="1218406"/>
              <a:ext cx="914400" cy="762000"/>
              <a:chOff x="696686" y="1600200"/>
              <a:chExt cx="2144486" cy="762000"/>
            </a:xfrm>
          </p:grpSpPr>
          <p:sp>
            <p:nvSpPr>
              <p:cNvPr id="28" name="Freeform 27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34"/>
            <p:cNvGrpSpPr/>
            <p:nvPr/>
          </p:nvGrpSpPr>
          <p:grpSpPr>
            <a:xfrm>
              <a:off x="6248400" y="1218406"/>
              <a:ext cx="914400" cy="762000"/>
              <a:chOff x="696686" y="1600200"/>
              <a:chExt cx="2144486" cy="762000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Title 1"/>
          <p:cNvSpPr txBox="1">
            <a:spLocks/>
          </p:cNvSpPr>
          <p:nvPr/>
        </p:nvSpPr>
        <p:spPr>
          <a:xfrm>
            <a:off x="533400" y="25908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Lower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          Higher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</a:p>
          <a:p>
            <a:pPr algn="ctr">
              <a:spcBef>
                <a:spcPct val="0"/>
              </a:spcBef>
            </a:pPr>
            <a:r>
              <a:rPr lang="en-US" sz="4400" baseline="0" dirty="0" smtClean="0">
                <a:latin typeface="+mj-lt"/>
                <a:ea typeface="+mj-ea"/>
                <a:cs typeface="+mj-cs"/>
              </a:rPr>
              <a:t>Higher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  <a:r>
              <a:rPr lang="en-US" sz="4400" baseline="0" dirty="0" smtClean="0">
                <a:latin typeface="+mj-lt"/>
                <a:ea typeface="+mj-ea"/>
                <a:cs typeface="+mj-cs"/>
              </a:rPr>
              <a:t>          Lower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</a:p>
          <a:p>
            <a:pPr algn="ctr">
              <a:spcBef>
                <a:spcPct val="0"/>
              </a:spcBef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 Higher Amplitude      Lower Amplitude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095998" y="1447800"/>
            <a:ext cx="762000" cy="762000"/>
            <a:chOff x="5334000" y="1218406"/>
            <a:chExt cx="1828800" cy="762000"/>
          </a:xfrm>
        </p:grpSpPr>
        <p:grpSp>
          <p:nvGrpSpPr>
            <p:cNvPr id="33" name="Group 26"/>
            <p:cNvGrpSpPr/>
            <p:nvPr/>
          </p:nvGrpSpPr>
          <p:grpSpPr>
            <a:xfrm>
              <a:off x="5334001" y="1218406"/>
              <a:ext cx="914401" cy="762000"/>
              <a:chOff x="696686" y="1600200"/>
              <a:chExt cx="2144486" cy="762000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4"/>
            <p:cNvGrpSpPr/>
            <p:nvPr/>
          </p:nvGrpSpPr>
          <p:grpSpPr>
            <a:xfrm>
              <a:off x="6248401" y="1218406"/>
              <a:ext cx="914401" cy="762000"/>
              <a:chOff x="696686" y="1600200"/>
              <a:chExt cx="2144486" cy="762000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6857996" y="1448594"/>
            <a:ext cx="762000" cy="762000"/>
            <a:chOff x="5334000" y="1218406"/>
            <a:chExt cx="1828800" cy="762000"/>
          </a:xfrm>
        </p:grpSpPr>
        <p:grpSp>
          <p:nvGrpSpPr>
            <p:cNvPr id="49" name="Group 26"/>
            <p:cNvGrpSpPr/>
            <p:nvPr/>
          </p:nvGrpSpPr>
          <p:grpSpPr>
            <a:xfrm>
              <a:off x="5334001" y="1218406"/>
              <a:ext cx="914401" cy="762000"/>
              <a:chOff x="696686" y="1600200"/>
              <a:chExt cx="2144486" cy="762000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34"/>
            <p:cNvGrpSpPr/>
            <p:nvPr/>
          </p:nvGrpSpPr>
          <p:grpSpPr>
            <a:xfrm>
              <a:off x="6248401" y="1218406"/>
              <a:ext cx="914401" cy="762000"/>
              <a:chOff x="696686" y="1600200"/>
              <a:chExt cx="2144486" cy="762000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Let’s compare waves</a:t>
            </a:r>
            <a:endParaRPr lang="en-US" dirty="0"/>
          </a:p>
        </p:txBody>
      </p:sp>
      <p:grpSp>
        <p:nvGrpSpPr>
          <p:cNvPr id="3" name="Group 33"/>
          <p:cNvGrpSpPr/>
          <p:nvPr/>
        </p:nvGrpSpPr>
        <p:grpSpPr>
          <a:xfrm>
            <a:off x="1687286" y="1174864"/>
            <a:ext cx="2591594" cy="990600"/>
            <a:chOff x="456406" y="1448594"/>
            <a:chExt cx="2591594" cy="9906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-38100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829592" y="1457098"/>
            <a:ext cx="2263434" cy="523308"/>
            <a:chOff x="1927566" y="1686492"/>
            <a:chExt cx="1959919" cy="751114"/>
          </a:xfrm>
        </p:grpSpPr>
        <p:sp>
          <p:nvSpPr>
            <p:cNvPr id="19" name="Freeform 18"/>
            <p:cNvSpPr/>
            <p:nvPr/>
          </p:nvSpPr>
          <p:spPr>
            <a:xfrm>
              <a:off x="1927566" y="1686492"/>
              <a:ext cx="979959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>
              <a:off x="2907526" y="2067492"/>
              <a:ext cx="979959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5093720" y="1174864"/>
            <a:ext cx="2602480" cy="990600"/>
            <a:chOff x="3417320" y="1448594"/>
            <a:chExt cx="2602480" cy="99060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2922814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4290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334000" y="990600"/>
            <a:ext cx="1828800" cy="1447006"/>
            <a:chOff x="5334000" y="1675606"/>
            <a:chExt cx="1828800" cy="762000"/>
          </a:xfrm>
        </p:grpSpPr>
        <p:grpSp>
          <p:nvGrpSpPr>
            <p:cNvPr id="5" name="Group 26"/>
            <p:cNvGrpSpPr/>
            <p:nvPr/>
          </p:nvGrpSpPr>
          <p:grpSpPr>
            <a:xfrm>
              <a:off x="5334000" y="1675606"/>
              <a:ext cx="914400" cy="762000"/>
              <a:chOff x="696686" y="1600200"/>
              <a:chExt cx="2144486" cy="762000"/>
            </a:xfrm>
          </p:grpSpPr>
          <p:sp>
            <p:nvSpPr>
              <p:cNvPr id="28" name="Freeform 27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34"/>
            <p:cNvGrpSpPr/>
            <p:nvPr/>
          </p:nvGrpSpPr>
          <p:grpSpPr>
            <a:xfrm>
              <a:off x="6248400" y="1675606"/>
              <a:ext cx="914400" cy="762000"/>
              <a:chOff x="696686" y="1600200"/>
              <a:chExt cx="2144486" cy="762000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Title 1"/>
          <p:cNvSpPr txBox="1">
            <a:spLocks/>
          </p:cNvSpPr>
          <p:nvPr/>
        </p:nvSpPr>
        <p:spPr>
          <a:xfrm>
            <a:off x="533400" y="25908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Lower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          Higher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</a:p>
          <a:p>
            <a:pPr algn="ctr">
              <a:spcBef>
                <a:spcPct val="0"/>
              </a:spcBef>
            </a:pPr>
            <a:r>
              <a:rPr lang="en-US" sz="4400" baseline="0" dirty="0" smtClean="0">
                <a:latin typeface="+mj-lt"/>
                <a:ea typeface="+mj-ea"/>
                <a:cs typeface="+mj-cs"/>
              </a:rPr>
              <a:t>Higher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  <a:r>
              <a:rPr lang="en-US" sz="4400" baseline="0" dirty="0" smtClean="0">
                <a:latin typeface="+mj-lt"/>
                <a:ea typeface="+mj-ea"/>
                <a:cs typeface="+mj-cs"/>
              </a:rPr>
              <a:t>          Lower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</a:p>
          <a:p>
            <a:pPr algn="ctr">
              <a:spcBef>
                <a:spcPct val="0"/>
              </a:spcBef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 Lower Amplitude        Higher Amplitude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Symbol" pitchFamily="18" charset="2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Let’s compare waves</a:t>
            </a:r>
            <a:endParaRPr lang="en-US" dirty="0"/>
          </a:p>
        </p:txBody>
      </p:sp>
      <p:grpSp>
        <p:nvGrpSpPr>
          <p:cNvPr id="5" name="Group 32"/>
          <p:cNvGrpSpPr/>
          <p:nvPr/>
        </p:nvGrpSpPr>
        <p:grpSpPr>
          <a:xfrm>
            <a:off x="5093720" y="1174864"/>
            <a:ext cx="2602480" cy="990600"/>
            <a:chOff x="3417320" y="1448594"/>
            <a:chExt cx="2602480" cy="99060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2922814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4290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itle 1"/>
          <p:cNvSpPr txBox="1">
            <a:spLocks/>
          </p:cNvSpPr>
          <p:nvPr/>
        </p:nvSpPr>
        <p:spPr>
          <a:xfrm>
            <a:off x="533400" y="25908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Higher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          Lower </a:t>
            </a:r>
            <a:r>
              <a:rPr lang="en-US" sz="4400" dirty="0" smtClean="0">
                <a:latin typeface="Lucida Calligraphy" pitchFamily="66" charset="0"/>
                <a:ea typeface="+mj-ea"/>
                <a:cs typeface="+mj-cs"/>
              </a:rPr>
              <a:t>f</a:t>
            </a:r>
          </a:p>
          <a:p>
            <a:pPr algn="ctr">
              <a:spcBef>
                <a:spcPct val="0"/>
              </a:spcBef>
            </a:pPr>
            <a:r>
              <a:rPr lang="en-US" sz="4400" baseline="0" dirty="0" smtClean="0">
                <a:latin typeface="+mj-lt"/>
                <a:ea typeface="+mj-ea"/>
                <a:cs typeface="+mj-cs"/>
              </a:rPr>
              <a:t>Lower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  <a:r>
              <a:rPr lang="en-US" sz="4400" baseline="0" dirty="0" smtClean="0">
                <a:latin typeface="+mj-lt"/>
                <a:ea typeface="+mj-ea"/>
                <a:cs typeface="+mj-cs"/>
              </a:rPr>
              <a:t>          Higher </a:t>
            </a:r>
            <a:r>
              <a:rPr lang="en-US" sz="4400" baseline="0" dirty="0" smtClean="0">
                <a:latin typeface="Symbol" pitchFamily="18" charset="2"/>
                <a:ea typeface="+mj-ea"/>
                <a:cs typeface="+mj-cs"/>
              </a:rPr>
              <a:t>l</a:t>
            </a:r>
          </a:p>
          <a:p>
            <a:pPr algn="ctr">
              <a:spcBef>
                <a:spcPct val="0"/>
              </a:spcBef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 Lower Amplitude        Higher Amplitude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Symbol" pitchFamily="18" charset="2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687286" y="1174864"/>
            <a:ext cx="2591594" cy="990600"/>
            <a:chOff x="1687286" y="1174864"/>
            <a:chExt cx="2591594" cy="990600"/>
          </a:xfrm>
        </p:grpSpPr>
        <p:grpSp>
          <p:nvGrpSpPr>
            <p:cNvPr id="3" name="Group 33"/>
            <p:cNvGrpSpPr/>
            <p:nvPr/>
          </p:nvGrpSpPr>
          <p:grpSpPr>
            <a:xfrm>
              <a:off x="1687286" y="1174864"/>
              <a:ext cx="2591594" cy="990600"/>
              <a:chOff x="456406" y="1448594"/>
              <a:chExt cx="2591594" cy="9906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>
                <a:off x="-38100" y="19431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57200" y="1981200"/>
                <a:ext cx="2590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24"/>
            <p:cNvGrpSpPr/>
            <p:nvPr/>
          </p:nvGrpSpPr>
          <p:grpSpPr>
            <a:xfrm>
              <a:off x="1829592" y="1632856"/>
              <a:ext cx="380208" cy="152400"/>
              <a:chOff x="1927566" y="1686492"/>
              <a:chExt cx="1959919" cy="751114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4"/>
            <p:cNvGrpSpPr/>
            <p:nvPr/>
          </p:nvGrpSpPr>
          <p:grpSpPr>
            <a:xfrm>
              <a:off x="2210592" y="1632856"/>
              <a:ext cx="380208" cy="152400"/>
              <a:chOff x="1927566" y="1686492"/>
              <a:chExt cx="1959919" cy="751114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24"/>
            <p:cNvGrpSpPr/>
            <p:nvPr/>
          </p:nvGrpSpPr>
          <p:grpSpPr>
            <a:xfrm>
              <a:off x="2591592" y="1632856"/>
              <a:ext cx="380208" cy="152400"/>
              <a:chOff x="1927566" y="1686492"/>
              <a:chExt cx="1959919" cy="751114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24"/>
            <p:cNvGrpSpPr/>
            <p:nvPr/>
          </p:nvGrpSpPr>
          <p:grpSpPr>
            <a:xfrm>
              <a:off x="2972592" y="1632856"/>
              <a:ext cx="380208" cy="152400"/>
              <a:chOff x="1927566" y="1686492"/>
              <a:chExt cx="1959919" cy="751114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24"/>
            <p:cNvGrpSpPr/>
            <p:nvPr/>
          </p:nvGrpSpPr>
          <p:grpSpPr>
            <a:xfrm>
              <a:off x="3353592" y="1632856"/>
              <a:ext cx="380208" cy="152400"/>
              <a:chOff x="1927566" y="1686492"/>
              <a:chExt cx="1959919" cy="751114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24"/>
            <p:cNvGrpSpPr/>
            <p:nvPr/>
          </p:nvGrpSpPr>
          <p:grpSpPr>
            <a:xfrm>
              <a:off x="3734592" y="1632856"/>
              <a:ext cx="380208" cy="152400"/>
              <a:chOff x="1927566" y="1686492"/>
              <a:chExt cx="1959919" cy="751114"/>
            </a:xfrm>
          </p:grpSpPr>
          <p:sp>
            <p:nvSpPr>
              <p:cNvPr id="48" name="Freeform 47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1" name="Freeform 50"/>
          <p:cNvSpPr/>
          <p:nvPr/>
        </p:nvSpPr>
        <p:spPr>
          <a:xfrm>
            <a:off x="5181600" y="838200"/>
            <a:ext cx="2209800" cy="856973"/>
          </a:xfrm>
          <a:custGeom>
            <a:avLst/>
            <a:gdLst>
              <a:gd name="connsiteX0" fmla="*/ 0 w 533400"/>
              <a:gd name="connsiteY0" fmla="*/ 370114 h 370114"/>
              <a:gd name="connsiteX1" fmla="*/ 283028 w 533400"/>
              <a:gd name="connsiteY1" fmla="*/ 0 h 370114"/>
              <a:gd name="connsiteX2" fmla="*/ 533400 w 533400"/>
              <a:gd name="connsiteY2" fmla="*/ 370114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400" h="370114">
                <a:moveTo>
                  <a:pt x="0" y="370114"/>
                </a:moveTo>
                <a:cubicBezTo>
                  <a:pt x="97064" y="185057"/>
                  <a:pt x="194128" y="0"/>
                  <a:pt x="283028" y="0"/>
                </a:cubicBezTo>
                <a:cubicBezTo>
                  <a:pt x="371928" y="0"/>
                  <a:pt x="452664" y="185057"/>
                  <a:pt x="533400" y="37011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Types of Waves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4678363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latin typeface="Berlin Sans FB Demi" pitchFamily="34" charset="0"/>
              </a:rPr>
              <a:t>Mechanical waves </a:t>
            </a:r>
            <a:r>
              <a:rPr lang="en-US" sz="2400" b="1" dirty="0" smtClean="0">
                <a:latin typeface="Berlin Sans FB Demi" pitchFamily="34" charset="0"/>
              </a:rPr>
              <a:t>= </a:t>
            </a:r>
            <a:r>
              <a:rPr lang="en-US" sz="2400" dirty="0" smtClean="0">
                <a:latin typeface="Berlin Sans FB Demi" pitchFamily="34" charset="0"/>
              </a:rPr>
              <a:t>require a medium to travel </a:t>
            </a:r>
          </a:p>
          <a:p>
            <a:pPr>
              <a:buNone/>
            </a:pPr>
            <a:r>
              <a:rPr lang="en-US" sz="2400" dirty="0" smtClean="0">
                <a:latin typeface="Berlin Sans FB Demi" pitchFamily="34" charset="0"/>
              </a:rPr>
              <a:t>	(air, water, ropes, etc)</a:t>
            </a:r>
          </a:p>
          <a:p>
            <a:pPr lvl="1"/>
            <a:r>
              <a:rPr lang="en-US" sz="2400" b="1" dirty="0" smtClean="0">
                <a:latin typeface="Berlin Sans FB Demi" pitchFamily="34" charset="0"/>
              </a:rPr>
              <a:t>Transverse </a:t>
            </a:r>
            <a:r>
              <a:rPr lang="en-US" sz="2400" b="1" dirty="0" smtClean="0">
                <a:latin typeface="Berlin Sans FB Demi" pitchFamily="34" charset="0"/>
              </a:rPr>
              <a:t>waves</a:t>
            </a:r>
            <a:endParaRPr lang="en-US" sz="2400" dirty="0" smtClean="0">
              <a:latin typeface="Berlin Sans FB Demi" pitchFamily="34" charset="0"/>
            </a:endParaRPr>
          </a:p>
          <a:p>
            <a:pPr lvl="1"/>
            <a:r>
              <a:rPr lang="en-US" sz="2400" b="1" dirty="0" smtClean="0">
                <a:latin typeface="Berlin Sans FB Demi" pitchFamily="34" charset="0"/>
              </a:rPr>
              <a:t>Longitudinal waves</a:t>
            </a:r>
            <a:endParaRPr lang="en-US" sz="2400" dirty="0" smtClean="0">
              <a:latin typeface="Berlin Sans FB Demi" pitchFamily="34" charset="0"/>
            </a:endParaRPr>
          </a:p>
          <a:p>
            <a:pPr lvl="1">
              <a:buNone/>
            </a:pPr>
            <a:endParaRPr lang="en-US" sz="2400" dirty="0" smtClean="0">
              <a:latin typeface="Berlin Sans FB Demi" pitchFamily="34" charset="0"/>
            </a:endParaRPr>
          </a:p>
          <a:p>
            <a:r>
              <a:rPr lang="en-US" sz="2400" u="sng" dirty="0" smtClean="0">
                <a:latin typeface="Berlin Sans FB Demi" pitchFamily="34" charset="0"/>
              </a:rPr>
              <a:t>Electromagnetic </a:t>
            </a:r>
            <a:r>
              <a:rPr lang="en-US" sz="2400" dirty="0" smtClean="0">
                <a:latin typeface="Berlin Sans FB Demi" pitchFamily="34" charset="0"/>
              </a:rPr>
              <a:t>waves = do NOT require a medium </a:t>
            </a:r>
          </a:p>
          <a:p>
            <a:pPr>
              <a:buNone/>
            </a:pPr>
            <a:r>
              <a:rPr lang="en-US" sz="2400" dirty="0" smtClean="0">
                <a:latin typeface="Berlin Sans FB Demi" pitchFamily="34" charset="0"/>
              </a:rPr>
              <a:t>	(light, radio waves, microwaves, etc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</p:spPr>
        <p:txBody>
          <a:bodyPr/>
          <a:lstStyle/>
          <a:p>
            <a:r>
              <a:rPr lang="en-US" dirty="0" smtClean="0"/>
              <a:t>Which wave has the highest </a:t>
            </a:r>
            <a:r>
              <a:rPr lang="en-US" dirty="0" smtClean="0">
                <a:latin typeface="Lucida Calligraphy" pitchFamily="66" charset="0"/>
              </a:rPr>
              <a:t>f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04800" y="1143000"/>
            <a:ext cx="5486400" cy="1143000"/>
            <a:chOff x="304800" y="1600200"/>
            <a:chExt cx="6008914" cy="990600"/>
          </a:xfrm>
        </p:grpSpPr>
        <p:grpSp>
          <p:nvGrpSpPr>
            <p:cNvPr id="4" name="Group 3"/>
            <p:cNvGrpSpPr/>
            <p:nvPr/>
          </p:nvGrpSpPr>
          <p:grpSpPr>
            <a:xfrm>
              <a:off x="304800" y="1600200"/>
              <a:ext cx="2591594" cy="990600"/>
              <a:chOff x="456406" y="1448594"/>
              <a:chExt cx="2591594" cy="990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-38100" y="19431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457200" y="1981200"/>
                <a:ext cx="2590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545080" y="1751806"/>
              <a:ext cx="2144486" cy="762000"/>
              <a:chOff x="696686" y="1600200"/>
              <a:chExt cx="2144486" cy="762000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51514" y="1751806"/>
              <a:ext cx="914400" cy="762000"/>
              <a:chOff x="696686" y="1600200"/>
              <a:chExt cx="2144486" cy="762000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711234" y="1600200"/>
              <a:ext cx="2602480" cy="990600"/>
              <a:chOff x="3417320" y="1448594"/>
              <a:chExt cx="2602480" cy="9906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2922814" y="19431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429000" y="1981200"/>
                <a:ext cx="2590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4865914" y="1751806"/>
              <a:ext cx="914400" cy="762000"/>
              <a:chOff x="696686" y="1600200"/>
              <a:chExt cx="2144486" cy="76200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72200" y="1219200"/>
            <a:ext cx="1219200" cy="990600"/>
            <a:chOff x="1687286" y="1174864"/>
            <a:chExt cx="2591594" cy="990600"/>
          </a:xfrm>
        </p:grpSpPr>
        <p:grpSp>
          <p:nvGrpSpPr>
            <p:cNvPr id="27" name="Group 33"/>
            <p:cNvGrpSpPr/>
            <p:nvPr/>
          </p:nvGrpSpPr>
          <p:grpSpPr>
            <a:xfrm>
              <a:off x="1687286" y="1174864"/>
              <a:ext cx="2591594" cy="990600"/>
              <a:chOff x="456406" y="1448594"/>
              <a:chExt cx="2591594" cy="9906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-38100" y="19431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57200" y="1981200"/>
                <a:ext cx="2590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4"/>
            <p:cNvGrpSpPr/>
            <p:nvPr/>
          </p:nvGrpSpPr>
          <p:grpSpPr>
            <a:xfrm>
              <a:off x="1829592" y="1632859"/>
              <a:ext cx="380208" cy="152401"/>
              <a:chOff x="1927566" y="1686492"/>
              <a:chExt cx="1959919" cy="751114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4"/>
            <p:cNvGrpSpPr/>
            <p:nvPr/>
          </p:nvGrpSpPr>
          <p:grpSpPr>
            <a:xfrm>
              <a:off x="2210592" y="1632859"/>
              <a:ext cx="380208" cy="152401"/>
              <a:chOff x="1927566" y="1686492"/>
              <a:chExt cx="1959919" cy="751114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4"/>
            <p:cNvGrpSpPr/>
            <p:nvPr/>
          </p:nvGrpSpPr>
          <p:grpSpPr>
            <a:xfrm>
              <a:off x="2591592" y="1632859"/>
              <a:ext cx="380208" cy="152401"/>
              <a:chOff x="1927566" y="1686492"/>
              <a:chExt cx="1959919" cy="751114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24"/>
            <p:cNvGrpSpPr/>
            <p:nvPr/>
          </p:nvGrpSpPr>
          <p:grpSpPr>
            <a:xfrm>
              <a:off x="2972592" y="1632859"/>
              <a:ext cx="380208" cy="152401"/>
              <a:chOff x="1927566" y="1686492"/>
              <a:chExt cx="1959919" cy="751114"/>
            </a:xfrm>
          </p:grpSpPr>
          <p:sp>
            <p:nvSpPr>
              <p:cNvPr id="38" name="Freeform 37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24"/>
            <p:cNvGrpSpPr/>
            <p:nvPr/>
          </p:nvGrpSpPr>
          <p:grpSpPr>
            <a:xfrm>
              <a:off x="3353592" y="1632859"/>
              <a:ext cx="380208" cy="152401"/>
              <a:chOff x="1927566" y="1686492"/>
              <a:chExt cx="1959919" cy="751114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24"/>
            <p:cNvGrpSpPr/>
            <p:nvPr/>
          </p:nvGrpSpPr>
          <p:grpSpPr>
            <a:xfrm>
              <a:off x="3734592" y="1632859"/>
              <a:ext cx="380208" cy="152401"/>
              <a:chOff x="1927566" y="1686492"/>
              <a:chExt cx="1959919" cy="751114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Oval 47"/>
          <p:cNvSpPr/>
          <p:nvPr/>
        </p:nvSpPr>
        <p:spPr>
          <a:xfrm>
            <a:off x="5867400" y="990600"/>
            <a:ext cx="1828800" cy="1676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wave has the highest amplitude?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634409" y="1317930"/>
            <a:ext cx="834887" cy="879231"/>
            <a:chOff x="696686" y="1600200"/>
            <a:chExt cx="2144486" cy="762000"/>
          </a:xfrm>
        </p:grpSpPr>
        <p:sp>
          <p:nvSpPr>
            <p:cNvPr id="13" name="Freeform 12"/>
            <p:cNvSpPr/>
            <p:nvPr/>
          </p:nvSpPr>
          <p:spPr>
            <a:xfrm>
              <a:off x="696686" y="1611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rot="10800000">
              <a:off x="1230087" y="1992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0800000">
              <a:off x="2307772" y="1981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74372" y="1600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15022" y="1143000"/>
            <a:ext cx="2376178" cy="1143000"/>
            <a:chOff x="3417320" y="1448594"/>
            <a:chExt cx="2602480" cy="9906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2922814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4290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469296" y="1317930"/>
            <a:ext cx="834887" cy="879231"/>
            <a:chOff x="696686" y="1600200"/>
            <a:chExt cx="2144486" cy="762000"/>
          </a:xfrm>
        </p:grpSpPr>
        <p:sp>
          <p:nvSpPr>
            <p:cNvPr id="21" name="Freeform 20"/>
            <p:cNvSpPr/>
            <p:nvPr/>
          </p:nvSpPr>
          <p:spPr>
            <a:xfrm>
              <a:off x="696686" y="1611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rot="10800000">
              <a:off x="1230087" y="1992086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10800000">
              <a:off x="2307772" y="1981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74372" y="1600200"/>
              <a:ext cx="533400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6172200" y="1219200"/>
            <a:ext cx="2057400" cy="990600"/>
            <a:chOff x="1687286" y="1174864"/>
            <a:chExt cx="2591594" cy="990600"/>
          </a:xfrm>
        </p:grpSpPr>
        <p:grpSp>
          <p:nvGrpSpPr>
            <p:cNvPr id="26" name="Group 33"/>
            <p:cNvGrpSpPr/>
            <p:nvPr/>
          </p:nvGrpSpPr>
          <p:grpSpPr>
            <a:xfrm>
              <a:off x="1687286" y="1174864"/>
              <a:ext cx="2591594" cy="990600"/>
              <a:chOff x="456406" y="1448594"/>
              <a:chExt cx="2591594" cy="9906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-38100" y="19431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57200" y="1981200"/>
                <a:ext cx="2590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4"/>
            <p:cNvGrpSpPr/>
            <p:nvPr/>
          </p:nvGrpSpPr>
          <p:grpSpPr>
            <a:xfrm>
              <a:off x="1829592" y="1632859"/>
              <a:ext cx="380208" cy="152401"/>
              <a:chOff x="1927566" y="1686492"/>
              <a:chExt cx="1959919" cy="751114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4"/>
            <p:cNvGrpSpPr/>
            <p:nvPr/>
          </p:nvGrpSpPr>
          <p:grpSpPr>
            <a:xfrm>
              <a:off x="2210592" y="1632859"/>
              <a:ext cx="380208" cy="152401"/>
              <a:chOff x="1927566" y="1686492"/>
              <a:chExt cx="1959919" cy="751114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4"/>
            <p:cNvGrpSpPr/>
            <p:nvPr/>
          </p:nvGrpSpPr>
          <p:grpSpPr>
            <a:xfrm>
              <a:off x="2591592" y="1632859"/>
              <a:ext cx="380208" cy="152401"/>
              <a:chOff x="1927566" y="1686492"/>
              <a:chExt cx="1959919" cy="751114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4"/>
            <p:cNvGrpSpPr/>
            <p:nvPr/>
          </p:nvGrpSpPr>
          <p:grpSpPr>
            <a:xfrm>
              <a:off x="2972592" y="1632859"/>
              <a:ext cx="380208" cy="152401"/>
              <a:chOff x="1927566" y="1686492"/>
              <a:chExt cx="1959919" cy="751114"/>
            </a:xfrm>
          </p:grpSpPr>
          <p:sp>
            <p:nvSpPr>
              <p:cNvPr id="38" name="Freeform 37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24"/>
            <p:cNvGrpSpPr/>
            <p:nvPr/>
          </p:nvGrpSpPr>
          <p:grpSpPr>
            <a:xfrm>
              <a:off x="3353592" y="1632859"/>
              <a:ext cx="380208" cy="152401"/>
              <a:chOff x="1927566" y="1686492"/>
              <a:chExt cx="1959919" cy="751114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24"/>
            <p:cNvGrpSpPr/>
            <p:nvPr/>
          </p:nvGrpSpPr>
          <p:grpSpPr>
            <a:xfrm>
              <a:off x="3734592" y="1632859"/>
              <a:ext cx="380208" cy="152401"/>
              <a:chOff x="1927566" y="1686492"/>
              <a:chExt cx="1959919" cy="751114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1927566" y="1686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rot="10800000">
                <a:off x="2907526" y="2067492"/>
                <a:ext cx="979959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32"/>
          <p:cNvGrpSpPr/>
          <p:nvPr/>
        </p:nvGrpSpPr>
        <p:grpSpPr>
          <a:xfrm>
            <a:off x="457200" y="1251858"/>
            <a:ext cx="2602480" cy="990600"/>
            <a:chOff x="3417320" y="1448594"/>
            <a:chExt cx="2602480" cy="9906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2922814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4290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97480" y="1067594"/>
            <a:ext cx="1828800" cy="1447006"/>
            <a:chOff x="5334000" y="1675606"/>
            <a:chExt cx="1828800" cy="762000"/>
          </a:xfrm>
        </p:grpSpPr>
        <p:grpSp>
          <p:nvGrpSpPr>
            <p:cNvPr id="52" name="Group 26"/>
            <p:cNvGrpSpPr/>
            <p:nvPr/>
          </p:nvGrpSpPr>
          <p:grpSpPr>
            <a:xfrm>
              <a:off x="5334001" y="1675606"/>
              <a:ext cx="914401" cy="762000"/>
              <a:chOff x="696686" y="1600200"/>
              <a:chExt cx="2144486" cy="762000"/>
            </a:xfrm>
          </p:grpSpPr>
          <p:sp>
            <p:nvSpPr>
              <p:cNvPr id="58" name="Freeform 57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34"/>
            <p:cNvGrpSpPr/>
            <p:nvPr/>
          </p:nvGrpSpPr>
          <p:grpSpPr>
            <a:xfrm>
              <a:off x="6248401" y="1675606"/>
              <a:ext cx="914401" cy="762000"/>
              <a:chOff x="696686" y="1600200"/>
              <a:chExt cx="2144486" cy="762000"/>
            </a:xfrm>
          </p:grpSpPr>
          <p:sp>
            <p:nvSpPr>
              <p:cNvPr id="54" name="Freeform 53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Oval 61"/>
          <p:cNvSpPr/>
          <p:nvPr/>
        </p:nvSpPr>
        <p:spPr>
          <a:xfrm>
            <a:off x="152400" y="762000"/>
            <a:ext cx="2895600" cy="2438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Which wave has the lowest </a:t>
            </a:r>
            <a:r>
              <a:rPr lang="en-US" sz="4800" dirty="0" smtClean="0">
                <a:latin typeface="Symbol" pitchFamily="18" charset="2"/>
              </a:rPr>
              <a:t>l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1066800" y="1066800"/>
            <a:ext cx="1219200" cy="1219200"/>
            <a:chOff x="3415022" y="1143000"/>
            <a:chExt cx="2376178" cy="1143000"/>
          </a:xfrm>
        </p:grpSpPr>
        <p:grpSp>
          <p:nvGrpSpPr>
            <p:cNvPr id="3" name="Group 11"/>
            <p:cNvGrpSpPr/>
            <p:nvPr/>
          </p:nvGrpSpPr>
          <p:grpSpPr>
            <a:xfrm>
              <a:off x="3634409" y="1317930"/>
              <a:ext cx="834887" cy="879231"/>
              <a:chOff x="696686" y="1600200"/>
              <a:chExt cx="2144486" cy="762000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6"/>
            <p:cNvGrpSpPr/>
            <p:nvPr/>
          </p:nvGrpSpPr>
          <p:grpSpPr>
            <a:xfrm>
              <a:off x="3415022" y="1143000"/>
              <a:ext cx="2376178" cy="1143000"/>
              <a:chOff x="3417320" y="1448594"/>
              <a:chExt cx="2602480" cy="9906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2922814" y="19431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429000" y="1981200"/>
                <a:ext cx="2590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9"/>
            <p:cNvGrpSpPr/>
            <p:nvPr/>
          </p:nvGrpSpPr>
          <p:grpSpPr>
            <a:xfrm>
              <a:off x="4469296" y="1317930"/>
              <a:ext cx="834887" cy="879231"/>
              <a:chOff x="696686" y="1600200"/>
              <a:chExt cx="2144486" cy="76200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32"/>
          <p:cNvGrpSpPr/>
          <p:nvPr/>
        </p:nvGrpSpPr>
        <p:grpSpPr>
          <a:xfrm>
            <a:off x="3112520" y="1174864"/>
            <a:ext cx="2602480" cy="990600"/>
            <a:chOff x="3417320" y="1448594"/>
            <a:chExt cx="2602480" cy="9906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2922814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4290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50"/>
          <p:cNvGrpSpPr/>
          <p:nvPr/>
        </p:nvGrpSpPr>
        <p:grpSpPr>
          <a:xfrm>
            <a:off x="3124200" y="990600"/>
            <a:ext cx="2514600" cy="1447006"/>
            <a:chOff x="5334000" y="1675606"/>
            <a:chExt cx="1828800" cy="762000"/>
          </a:xfrm>
        </p:grpSpPr>
        <p:grpSp>
          <p:nvGrpSpPr>
            <p:cNvPr id="26" name="Group 26"/>
            <p:cNvGrpSpPr/>
            <p:nvPr/>
          </p:nvGrpSpPr>
          <p:grpSpPr>
            <a:xfrm>
              <a:off x="5334001" y="1675606"/>
              <a:ext cx="914401" cy="762000"/>
              <a:chOff x="696686" y="1600200"/>
              <a:chExt cx="2144486" cy="762000"/>
            </a:xfrm>
          </p:grpSpPr>
          <p:sp>
            <p:nvSpPr>
              <p:cNvPr id="58" name="Freeform 57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34"/>
            <p:cNvGrpSpPr/>
            <p:nvPr/>
          </p:nvGrpSpPr>
          <p:grpSpPr>
            <a:xfrm>
              <a:off x="6248401" y="1675606"/>
              <a:ext cx="914401" cy="762000"/>
              <a:chOff x="696686" y="1600200"/>
              <a:chExt cx="2144486" cy="762000"/>
            </a:xfrm>
          </p:grpSpPr>
          <p:sp>
            <p:nvSpPr>
              <p:cNvPr id="54" name="Freeform 53"/>
              <p:cNvSpPr/>
              <p:nvPr/>
            </p:nvSpPr>
            <p:spPr>
              <a:xfrm>
                <a:off x="696686" y="1611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 rot="10800000">
                <a:off x="1230087" y="1992086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 rot="10800000">
                <a:off x="2307772" y="1981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774372" y="1600200"/>
                <a:ext cx="533400" cy="370114"/>
              </a:xfrm>
              <a:custGeom>
                <a:avLst/>
                <a:gdLst>
                  <a:gd name="connsiteX0" fmla="*/ 0 w 533400"/>
                  <a:gd name="connsiteY0" fmla="*/ 370114 h 370114"/>
                  <a:gd name="connsiteX1" fmla="*/ 283028 w 533400"/>
                  <a:gd name="connsiteY1" fmla="*/ 0 h 370114"/>
                  <a:gd name="connsiteX2" fmla="*/ 533400 w 533400"/>
                  <a:gd name="connsiteY2" fmla="*/ 370114 h 37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400" h="370114">
                    <a:moveTo>
                      <a:pt x="0" y="370114"/>
                    </a:moveTo>
                    <a:cubicBezTo>
                      <a:pt x="97064" y="185057"/>
                      <a:pt x="194128" y="0"/>
                      <a:pt x="283028" y="0"/>
                    </a:cubicBezTo>
                    <a:cubicBezTo>
                      <a:pt x="371928" y="0"/>
                      <a:pt x="452664" y="185057"/>
                      <a:pt x="533400" y="37011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33"/>
          <p:cNvGrpSpPr/>
          <p:nvPr/>
        </p:nvGrpSpPr>
        <p:grpSpPr>
          <a:xfrm>
            <a:off x="6096000" y="1219200"/>
            <a:ext cx="2591594" cy="990600"/>
            <a:chOff x="456406" y="1448594"/>
            <a:chExt cx="2591594" cy="990600"/>
          </a:xfrm>
        </p:grpSpPr>
        <p:cxnSp>
          <p:nvCxnSpPr>
            <p:cNvPr id="53" name="Straight Connector 52"/>
            <p:cNvCxnSpPr/>
            <p:nvPr/>
          </p:nvCxnSpPr>
          <p:spPr>
            <a:xfrm rot="5400000">
              <a:off x="-38100" y="19431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57200" y="19812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6238306" y="1501434"/>
            <a:ext cx="2263434" cy="523308"/>
            <a:chOff x="1927566" y="1686492"/>
            <a:chExt cx="1959919" cy="751114"/>
          </a:xfrm>
        </p:grpSpPr>
        <p:sp>
          <p:nvSpPr>
            <p:cNvPr id="64" name="Freeform 63"/>
            <p:cNvSpPr/>
            <p:nvPr/>
          </p:nvSpPr>
          <p:spPr>
            <a:xfrm>
              <a:off x="1927566" y="1686492"/>
              <a:ext cx="979959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 rot="10800000">
              <a:off x="2907526" y="2067492"/>
              <a:ext cx="979959" cy="370114"/>
            </a:xfrm>
            <a:custGeom>
              <a:avLst/>
              <a:gdLst>
                <a:gd name="connsiteX0" fmla="*/ 0 w 533400"/>
                <a:gd name="connsiteY0" fmla="*/ 370114 h 370114"/>
                <a:gd name="connsiteX1" fmla="*/ 283028 w 533400"/>
                <a:gd name="connsiteY1" fmla="*/ 0 h 370114"/>
                <a:gd name="connsiteX2" fmla="*/ 533400 w 533400"/>
                <a:gd name="connsiteY2" fmla="*/ 370114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70114">
                  <a:moveTo>
                    <a:pt x="0" y="370114"/>
                  </a:moveTo>
                  <a:cubicBezTo>
                    <a:pt x="97064" y="185057"/>
                    <a:pt x="194128" y="0"/>
                    <a:pt x="283028" y="0"/>
                  </a:cubicBezTo>
                  <a:cubicBezTo>
                    <a:pt x="371928" y="0"/>
                    <a:pt x="452664" y="185057"/>
                    <a:pt x="533400" y="37011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Oval 66"/>
          <p:cNvSpPr/>
          <p:nvPr/>
        </p:nvSpPr>
        <p:spPr>
          <a:xfrm>
            <a:off x="685800" y="838200"/>
            <a:ext cx="1828800" cy="1676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Transverse Waves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>
                <a:latin typeface="Berlin Sans FB Demi" pitchFamily="34" charset="0"/>
              </a:rPr>
              <a:t>C</a:t>
            </a:r>
            <a:r>
              <a:rPr lang="en-US" dirty="0" smtClean="0">
                <a:latin typeface="Berlin Sans FB Demi" pitchFamily="34" charset="0"/>
              </a:rPr>
              <a:t>ause medium to move </a:t>
            </a:r>
            <a:r>
              <a:rPr lang="en-US" u="sng" dirty="0" smtClean="0">
                <a:latin typeface="Berlin Sans FB Demi" pitchFamily="34" charset="0"/>
              </a:rPr>
              <a:t>perpendicular </a:t>
            </a:r>
            <a:r>
              <a:rPr lang="en-US" dirty="0" smtClean="0">
                <a:latin typeface="Berlin Sans FB Demi" pitchFamily="34" charset="0"/>
              </a:rPr>
              <a:t>(90</a:t>
            </a:r>
            <a:r>
              <a:rPr lang="en-US" baseline="30000" dirty="0" smtClean="0">
                <a:latin typeface="Berlin Sans FB Demi" pitchFamily="34" charset="0"/>
              </a:rPr>
              <a:t>o</a:t>
            </a:r>
            <a:r>
              <a:rPr lang="en-US" dirty="0" smtClean="0">
                <a:latin typeface="Berlin Sans FB Demi" pitchFamily="34" charset="0"/>
              </a:rPr>
              <a:t>) to direction of wave</a:t>
            </a:r>
          </a:p>
          <a:p>
            <a:endParaRPr lang="en-US" dirty="0" smtClean="0">
              <a:latin typeface="Berlin Sans FB Demi" pitchFamily="34" charset="0"/>
            </a:endParaRPr>
          </a:p>
          <a:p>
            <a:endParaRPr lang="en-US" dirty="0" smtClean="0">
              <a:latin typeface="Berlin Sans FB Demi" pitchFamily="34" charset="0"/>
            </a:endParaRPr>
          </a:p>
          <a:p>
            <a:endParaRPr lang="en-US" dirty="0" smtClean="0">
              <a:latin typeface="Berlin Sans FB Demi" pitchFamily="34" charset="0"/>
            </a:endParaRPr>
          </a:p>
        </p:txBody>
      </p:sp>
      <p:pic>
        <p:nvPicPr>
          <p:cNvPr id="23554" name="Picture 2" descr="http://www.glenbrook.k12.il.us/gbssci/Phys/Class/waves/u10l1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752600"/>
            <a:ext cx="4629146" cy="2057400"/>
          </a:xfrm>
          <a:prstGeom prst="rect">
            <a:avLst/>
          </a:prstGeom>
          <a:noFill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/>
          <a:srcRect r="67010"/>
          <a:stretch>
            <a:fillRect/>
          </a:stretch>
        </p:blipFill>
        <p:spPr>
          <a:xfrm>
            <a:off x="3200400" y="3962400"/>
            <a:ext cx="2438400" cy="198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Longitudinal Wave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>
                <a:latin typeface="Berlin Sans FB Demi" pitchFamily="34" charset="0"/>
              </a:rPr>
              <a:t>C</a:t>
            </a:r>
            <a:r>
              <a:rPr lang="en-US" dirty="0" smtClean="0">
                <a:latin typeface="Berlin Sans FB Demi" pitchFamily="34" charset="0"/>
              </a:rPr>
              <a:t>ause medium to move </a:t>
            </a:r>
            <a:r>
              <a:rPr lang="en-US" u="sng" dirty="0" smtClean="0">
                <a:latin typeface="Berlin Sans FB Demi" pitchFamily="34" charset="0"/>
              </a:rPr>
              <a:t>parallel</a:t>
            </a:r>
            <a:r>
              <a:rPr lang="en-US" dirty="0" smtClean="0">
                <a:latin typeface="Berlin Sans FB Demi" pitchFamily="34" charset="0"/>
              </a:rPr>
              <a:t> to direction of wave</a:t>
            </a:r>
          </a:p>
          <a:p>
            <a:endParaRPr lang="en-US" dirty="0" smtClean="0">
              <a:latin typeface="Berlin Sans FB Demi" pitchFamily="34" charset="0"/>
            </a:endParaRPr>
          </a:p>
          <a:p>
            <a:endParaRPr lang="en-US" dirty="0">
              <a:latin typeface="Berlin Sans FB Demi" pitchFamily="34" charset="0"/>
            </a:endParaRPr>
          </a:p>
          <a:p>
            <a:endParaRPr lang="en-US" dirty="0" smtClean="0">
              <a:latin typeface="Berlin Sans FB Demi" pitchFamily="34" charset="0"/>
            </a:endParaRPr>
          </a:p>
          <a:p>
            <a:r>
              <a:rPr lang="en-US" dirty="0" smtClean="0">
                <a:latin typeface="Berlin Sans FB Demi" pitchFamily="34" charset="0"/>
              </a:rPr>
              <a:t>Sound waves are longitudina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25602" name="Picture 2" descr="http://www.glenbrook.k12.il.us/gbssci/Phys/Class/waves/u10l1c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5069536" cy="1828800"/>
          </a:xfrm>
          <a:prstGeom prst="rect">
            <a:avLst/>
          </a:prstGeom>
          <a:noFill/>
        </p:spPr>
      </p:pic>
      <p:pic>
        <p:nvPicPr>
          <p:cNvPr id="5" name="Picture 5" descr="20-02Figure_FIG"/>
          <p:cNvPicPr>
            <a:picLocks noChangeAspect="1" noChangeArrowheads="1"/>
          </p:cNvPicPr>
          <p:nvPr/>
        </p:nvPicPr>
        <p:blipFill>
          <a:blip r:embed="rId3"/>
          <a:srcRect l="10937" t="27481" r="1563" b="40458"/>
          <a:stretch>
            <a:fillRect/>
          </a:stretch>
        </p:blipFill>
        <p:spPr bwMode="auto">
          <a:xfrm>
            <a:off x="990600" y="4267200"/>
            <a:ext cx="6632448" cy="829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lin Sans FB Demi" pitchFamily="34" charset="0"/>
              </a:rPr>
              <a:t>Comparing Waves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28674" name="Picture 2" descr="http://www.glenbrook.k12.il.us/gbssci/Phys/Class/waves/u10l1c5.gif"/>
          <p:cNvPicPr>
            <a:picLocks noChangeAspect="1" noChangeArrowheads="1"/>
          </p:cNvPicPr>
          <p:nvPr/>
        </p:nvPicPr>
        <p:blipFill>
          <a:blip r:embed="rId2"/>
          <a:srcRect b="23810"/>
          <a:stretch>
            <a:fillRect/>
          </a:stretch>
        </p:blipFill>
        <p:spPr bwMode="auto">
          <a:xfrm>
            <a:off x="457200" y="762000"/>
            <a:ext cx="812101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Electromagnetic Waves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480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Do NOT require a medium</a:t>
            </a:r>
          </a:p>
          <a:p>
            <a:endParaRPr lang="en-US" sz="2400" dirty="0" smtClean="0">
              <a:latin typeface="Berlin Sans FB Demi" pitchFamily="34" charset="0"/>
            </a:endParaRPr>
          </a:p>
          <a:p>
            <a:r>
              <a:rPr lang="en-US" sz="2400" dirty="0" smtClean="0">
                <a:latin typeface="Berlin Sans FB Demi" pitchFamily="34" charset="0"/>
              </a:rPr>
              <a:t>Can transmit energy in a vacuum (empty space) </a:t>
            </a:r>
          </a:p>
          <a:p>
            <a:endParaRPr lang="en-US" sz="2400" dirty="0" smtClean="0">
              <a:latin typeface="Berlin Sans FB Demi" pitchFamily="34" charset="0"/>
            </a:endParaRPr>
          </a:p>
          <a:p>
            <a:r>
              <a:rPr lang="en-US" sz="2400" dirty="0" smtClean="0">
                <a:latin typeface="Berlin Sans FB Demi" pitchFamily="34" charset="0"/>
              </a:rPr>
              <a:t>vibration of charged particle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</a:t>
            </a:r>
            <a:r>
              <a:rPr lang="en-US" sz="2400" dirty="0" smtClean="0">
                <a:latin typeface="Berlin Sans FB Demi" pitchFamily="34" charset="0"/>
              </a:rPr>
              <a:t> </a:t>
            </a:r>
          </a:p>
          <a:p>
            <a:endParaRPr lang="en-US" sz="2400" dirty="0" smtClean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latin typeface="Berlin Sans FB Demi" pitchFamily="34" charset="0"/>
              </a:rPr>
              <a:t>Crests and Troughs</a:t>
            </a:r>
            <a:endParaRPr lang="en-US" b="1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763000" cy="3733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erlin Sans FB Demi" pitchFamily="34" charset="0"/>
              </a:rPr>
              <a:t>Crest = </a:t>
            </a:r>
            <a:r>
              <a:rPr lang="en-US" sz="2800" b="1" dirty="0" smtClean="0">
                <a:latin typeface="Berlin Sans FB Demi" pitchFamily="34" charset="0"/>
              </a:rPr>
              <a:t>Highest point of a sound wave on graph</a:t>
            </a:r>
          </a:p>
          <a:p>
            <a:r>
              <a:rPr lang="en-US" dirty="0" smtClean="0">
                <a:latin typeface="Berlin Sans FB Demi" pitchFamily="34" charset="0"/>
              </a:rPr>
              <a:t>T</a:t>
            </a:r>
            <a:r>
              <a:rPr lang="en-US" b="1" dirty="0" smtClean="0">
                <a:latin typeface="Berlin Sans FB Demi" pitchFamily="34" charset="0"/>
              </a:rPr>
              <a:t>rough = </a:t>
            </a:r>
            <a:r>
              <a:rPr lang="en-US" sz="2800" b="1" dirty="0" smtClean="0">
                <a:latin typeface="Berlin Sans FB Demi" pitchFamily="34" charset="0"/>
              </a:rPr>
              <a:t>Lowest point of a sound wave on graph</a:t>
            </a:r>
            <a:endParaRPr lang="en-US" b="1" dirty="0" smtClean="0">
              <a:latin typeface="Berlin Sans FB Demi" pitchFamily="34" charset="0"/>
            </a:endParaRPr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sz="1500" b="1" dirty="0" smtClean="0"/>
          </a:p>
        </p:txBody>
      </p:sp>
      <p:pic>
        <p:nvPicPr>
          <p:cNvPr id="4097" name="Picture 1" descr="http://id.mind.net/~zona/mstm/physics/waves/partsOfAWave/wave2.gif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2057400" y="762000"/>
            <a:ext cx="4762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Amplitude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25763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Maximum movement of a sound wave from rest.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3074" name="Picture 2" descr="http://id.mind.net/~zona/mstm/physics/waves/partsOfAWave/wave3b.gif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1981200" y="838200"/>
            <a:ext cx="4762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Wavelength (</a:t>
            </a:r>
            <a:r>
              <a:rPr lang="en-US" sz="5400" dirty="0" smtClean="0">
                <a:latin typeface="Symbol" pitchFamily="18" charset="2"/>
              </a:rPr>
              <a:t>l</a:t>
            </a:r>
            <a:r>
              <a:rPr lang="en-US" dirty="0" smtClean="0">
                <a:latin typeface="Berlin Sans FB Demi" pitchFamily="34" charset="0"/>
              </a:rPr>
              <a:t>)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24200"/>
            <a:ext cx="8229600" cy="2667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distance between any two consecutive locations on the wave. 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Berlin Sans FB Demi" pitchFamily="34" charset="0"/>
              </a:rPr>
              <a:t>crest to next crest</a:t>
            </a:r>
            <a:r>
              <a:rPr lang="en-US" sz="2000" dirty="0" smtClean="0">
                <a:latin typeface="Berlin Sans FB Demi" pitchFamily="34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Berlin Sans FB Demi" pitchFamily="34" charset="0"/>
              </a:rPr>
              <a:t>trough to next trough</a:t>
            </a:r>
            <a:endParaRPr lang="en-US" sz="2000" dirty="0" smtClean="0">
              <a:latin typeface="Berlin Sans FB Demi" pitchFamily="34" charset="0"/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  <a:latin typeface="Berlin Sans FB Demi" pitchFamily="34" charset="0"/>
              </a:rPr>
              <a:t>start of wave cycle to next starting point</a:t>
            </a:r>
            <a:endParaRPr lang="en-US" sz="2000" dirty="0">
              <a:latin typeface="Berlin Sans FB Demi" pitchFamily="34" charset="0"/>
            </a:endParaRPr>
          </a:p>
        </p:txBody>
      </p:sp>
      <p:pic>
        <p:nvPicPr>
          <p:cNvPr id="21506" name="Picture 2" descr="http://id.mind.net/~zona/mstm/physics/waves/partsOfAWave/wave4a.gif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1143000" y="838200"/>
            <a:ext cx="685038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346</Words>
  <Application>Microsoft Office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Waves</vt:lpstr>
      <vt:lpstr>Types of Waves</vt:lpstr>
      <vt:lpstr>Transverse Waves</vt:lpstr>
      <vt:lpstr>Longitudinal Wave</vt:lpstr>
      <vt:lpstr>Comparing Waves</vt:lpstr>
      <vt:lpstr>Electromagnetic Waves</vt:lpstr>
      <vt:lpstr>Crests and Troughs</vt:lpstr>
      <vt:lpstr>Amplitude</vt:lpstr>
      <vt:lpstr>Wavelength (l)</vt:lpstr>
      <vt:lpstr>PowerPoint Presentation</vt:lpstr>
      <vt:lpstr>Frequency  (f ) </vt:lpstr>
      <vt:lpstr>Frequency</vt:lpstr>
      <vt:lpstr>Intensity</vt:lpstr>
      <vt:lpstr>PowerPoint Presentation</vt:lpstr>
      <vt:lpstr>Standing Wave</vt:lpstr>
      <vt:lpstr>Let’s compare waves</vt:lpstr>
      <vt:lpstr>Let’s compare waves</vt:lpstr>
      <vt:lpstr>Let’s compare waves</vt:lpstr>
      <vt:lpstr>Let’s compare waves</vt:lpstr>
      <vt:lpstr>Which wave has the highest f?</vt:lpstr>
      <vt:lpstr>Which wave has the highest amplitude?</vt:lpstr>
      <vt:lpstr>Which wave has the lowest l?</vt:lpstr>
    </vt:vector>
  </TitlesOfParts>
  <Company>Hoover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setup</dc:creator>
  <cp:lastModifiedBy>setup</cp:lastModifiedBy>
  <cp:revision>35</cp:revision>
  <dcterms:created xsi:type="dcterms:W3CDTF">2009-01-06T13:57:58Z</dcterms:created>
  <dcterms:modified xsi:type="dcterms:W3CDTF">2011-04-28T15:41:10Z</dcterms:modified>
</cp:coreProperties>
</file>