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1"/>
  </p:notesMasterIdLst>
  <p:sldIdLst>
    <p:sldId id="256" r:id="rId2"/>
    <p:sldId id="274" r:id="rId3"/>
    <p:sldId id="281" r:id="rId4"/>
    <p:sldId id="272" r:id="rId5"/>
    <p:sldId id="273" r:id="rId6"/>
    <p:sldId id="264" r:id="rId7"/>
    <p:sldId id="282" r:id="rId8"/>
    <p:sldId id="278" r:id="rId9"/>
    <p:sldId id="262" r:id="rId10"/>
    <p:sldId id="277" r:id="rId11"/>
    <p:sldId id="275" r:id="rId12"/>
    <p:sldId id="279" r:id="rId13"/>
    <p:sldId id="283" r:id="rId14"/>
    <p:sldId id="287" r:id="rId15"/>
    <p:sldId id="280" r:id="rId16"/>
    <p:sldId id="286" r:id="rId17"/>
    <p:sldId id="284" r:id="rId18"/>
    <p:sldId id="285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5C29C-4156-4541-8631-DC14498E571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ACD9A-DA6C-4E1F-AE8A-23EBEFB9E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2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9631D-6F08-4155-ADD3-3CFAF653E68A}" type="slidenum">
              <a:rPr lang="en-US"/>
              <a:pPr/>
              <a:t>19</a:t>
            </a:fld>
            <a:endParaRPr lang="en-US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63" y="4343695"/>
            <a:ext cx="5027475" cy="4113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FD34F9D2-8E3E-4EB4-A22C-2553D75F2BA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A9930C76-0CAC-4792-9710-E96A7DACC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vancouver.babycost.com/uploaded_images/3D%20ultrasound%20and%20newborn%20baby-771083.jpg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hyperlink" Target="http://www.youtube.com/watch?v=h8gIDf_dEF4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828800"/>
          </a:xfrm>
        </p:spPr>
        <p:txBody>
          <a:bodyPr>
            <a:noAutofit/>
          </a:bodyPr>
          <a:lstStyle/>
          <a:p>
            <a:r>
              <a:rPr lang="en-US" sz="13800" dirty="0" smtClean="0"/>
              <a:t>SOUND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in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282"/>
          </a:xfrm>
        </p:spPr>
        <p:txBody>
          <a:bodyPr>
            <a:normAutofit/>
          </a:bodyPr>
          <a:lstStyle/>
          <a:p>
            <a:r>
              <a:rPr lang="en-US" dirty="0" smtClean="0"/>
              <a:t>Energy travels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molecules do not travel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molecules transfer the energ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Eardrum is an elastic membrane that can vibrate</a:t>
            </a:r>
            <a:endParaRPr lang="en-US" dirty="0"/>
          </a:p>
        </p:txBody>
      </p:sp>
      <p:pic>
        <p:nvPicPr>
          <p:cNvPr id="4" name="Picture 4" descr="ear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5048250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382000" cy="44291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Sound travels </a:t>
            </a:r>
            <a:r>
              <a:rPr lang="en-US" sz="4000" dirty="0">
                <a:solidFill>
                  <a:schemeClr val="tx1"/>
                </a:solidFill>
              </a:rPr>
              <a:t>more quickly through solids </a:t>
            </a:r>
            <a:r>
              <a:rPr lang="en-US" sz="4000" dirty="0" smtClean="0">
                <a:solidFill>
                  <a:schemeClr val="tx1"/>
                </a:solidFill>
              </a:rPr>
              <a:t>than liquids or gases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b="1" dirty="0" smtClean="0"/>
              <a:t>Speed of Sound increases with density of the medium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15,000 ft/sec in steel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    4500 ft/sec in water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    1100 ft/sec in ai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Sonar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248708" cy="4429151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An instrument that uses reflected sound waves to find underwater objects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7" name="Picture 4" descr="http://www.wrecksite.eu/img/wrecks/uc-49_son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391276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Sonar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248708" cy="4429151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An instrument that uses reflected sound waves to find underwater objects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4581" name="Picture 5" descr="so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838222" cy="3048000"/>
          </a:xfrm>
          <a:prstGeom prst="rect">
            <a:avLst/>
          </a:prstGeom>
          <a:noFill/>
        </p:spPr>
      </p:pic>
      <p:pic>
        <p:nvPicPr>
          <p:cNvPr id="24583" name="Picture 7" descr="so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612444" cy="3048000"/>
          </a:xfrm>
          <a:prstGeom prst="rect">
            <a:avLst/>
          </a:prstGeom>
          <a:noFill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57200" y="50292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Animals use sonar or echo location to find their prey; these sounds have such a high pitch or frequency that the human ear cannot hea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ei-extras.com/tips/sonartut/sona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685800"/>
            <a:ext cx="3333750" cy="2571750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66800" y="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We </a:t>
            </a:r>
            <a:r>
              <a:rPr lang="en-US" dirty="0"/>
              <a:t>use sonar to locate or map objects</a:t>
            </a:r>
          </a:p>
        </p:txBody>
      </p:sp>
      <p:pic>
        <p:nvPicPr>
          <p:cNvPr id="26630" name="Picture 6" descr="http://salestores.com/stores/images/images_747/4068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"/>
            <a:ext cx="1005417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304800"/>
            <a:ext cx="3324225" cy="2600325"/>
            <a:chOff x="1981200" y="3810000"/>
            <a:chExt cx="3324225" cy="2600325"/>
          </a:xfrm>
        </p:grpSpPr>
        <p:pic>
          <p:nvPicPr>
            <p:cNvPr id="3" name="Picture 8" descr="http://msnbcmedia1.msn.com/j/msnbc/Components/Photos/060503/060503_ultrasoundMachine_hmed_2p.hmedium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1200" y="3810000"/>
              <a:ext cx="3324225" cy="2600325"/>
            </a:xfrm>
            <a:prstGeom prst="rect">
              <a:avLst/>
            </a:prstGeom>
            <a:noFill/>
          </p:spPr>
        </p:pic>
        <p:pic>
          <p:nvPicPr>
            <p:cNvPr id="4" name="Picture 10" descr="http://neurophilosophy.files.wordpress.com/2006/08/ultrasoun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2514" y="4365172"/>
              <a:ext cx="609600" cy="375620"/>
            </a:xfrm>
            <a:prstGeom prst="rect">
              <a:avLst/>
            </a:prstGeom>
            <a:noFill/>
          </p:spPr>
        </p:pic>
      </p:grpSp>
      <p:pic>
        <p:nvPicPr>
          <p:cNvPr id="5" name="Picture 12" descr="http://digitalleon.com/blog/wp-content/uploads/baby-ultrasound-side-small.jpg"/>
          <p:cNvPicPr>
            <a:picLocks noChangeAspect="1" noChangeArrowheads="1"/>
          </p:cNvPicPr>
          <p:nvPr/>
        </p:nvPicPr>
        <p:blipFill>
          <a:blip r:embed="rId4" cstate="print"/>
          <a:srcRect l="6250" t="40323" r="12500" b="7258"/>
          <a:stretch>
            <a:fillRect/>
          </a:stretch>
        </p:blipFill>
        <p:spPr bwMode="auto">
          <a:xfrm>
            <a:off x="4191000" y="1219200"/>
            <a:ext cx="1524000" cy="762000"/>
          </a:xfrm>
          <a:prstGeom prst="rect">
            <a:avLst/>
          </a:prstGeom>
          <a:noFill/>
        </p:spPr>
      </p:pic>
      <p:pic>
        <p:nvPicPr>
          <p:cNvPr id="6" name="Picture 14" descr="http://vancouver.babycost.com/uploaded_images/3D%20ultrasound%20and%20newborn%20baby-76954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962400" y="914400"/>
            <a:ext cx="3962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0833 -0.07777 L 0.03334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Sound and Instruments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Instruments can be played at different </a:t>
            </a:r>
            <a:r>
              <a:rPr lang="en-US" dirty="0" smtClean="0">
                <a:solidFill>
                  <a:schemeClr val="tx1"/>
                </a:solidFill>
              </a:rPr>
              <a:t>pitches by </a:t>
            </a:r>
            <a:r>
              <a:rPr lang="en-US" dirty="0">
                <a:solidFill>
                  <a:schemeClr val="tx1"/>
                </a:solidFill>
              </a:rPr>
              <a:t>changing lengths of the column of air which changes the </a:t>
            </a:r>
            <a:r>
              <a:rPr lang="en-US" dirty="0" smtClean="0">
                <a:solidFill>
                  <a:schemeClr val="tx1"/>
                </a:solidFill>
              </a:rPr>
              <a:t>wavelength.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5606" name="Picture 6" descr="A2506_trombone_2col_1749"/>
          <p:cNvPicPr>
            <a:picLocks noChangeAspect="1" noChangeArrowheads="1"/>
          </p:cNvPicPr>
          <p:nvPr/>
        </p:nvPicPr>
        <p:blipFill>
          <a:blip r:embed="rId3"/>
          <a:srcRect b="29735"/>
          <a:stretch>
            <a:fillRect/>
          </a:stretch>
        </p:blipFill>
        <p:spPr bwMode="auto">
          <a:xfrm>
            <a:off x="2438400" y="4419600"/>
            <a:ext cx="4267200" cy="1219200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589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61722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4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lus.maths.org/issue35/features/rosenthal/fret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838200"/>
            <a:ext cx="4800600" cy="4339742"/>
          </a:xfrm>
          <a:prstGeom prst="rect">
            <a:avLst/>
          </a:prstGeom>
          <a:noFill/>
        </p:spPr>
      </p:pic>
      <p:pic>
        <p:nvPicPr>
          <p:cNvPr id="51204" name="Picture 4" descr="http://www.physicsclassroom.com/mmedia/waves/gs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357057" y="1872542"/>
            <a:ext cx="2525886" cy="1524000"/>
          </a:xfrm>
          <a:prstGeom prst="rect">
            <a:avLst/>
          </a:prstGeom>
          <a:noFill/>
        </p:spPr>
      </p:pic>
      <p:pic>
        <p:nvPicPr>
          <p:cNvPr id="4" name="HARPSIC2.wav">
            <a:hlinkClick r:id="" action="ppaction://media"/>
          </p:cNvPr>
          <p:cNvPicPr>
            <a:picLocks noRot="1" noChangeAspect="1"/>
          </p:cNvPicPr>
          <p:nvPr>
            <a:wavAudioFile r:embed="rId1" name="HARPSIC2.wav"/>
          </p:nvPr>
        </p:nvPicPr>
        <p:blipFill>
          <a:blip r:embed="rId5"/>
          <a:stretch>
            <a:fillRect/>
          </a:stretch>
        </p:blipFill>
        <p:spPr>
          <a:xfrm>
            <a:off x="304800" y="5638800"/>
            <a:ext cx="106680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55626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http://www.youtube.com/watch?v=h8gIDf_dEF4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repeatCount="3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2" name="Picture 2" descr="C:\WINDOWS\Desktop\young_U4\primordial_2.gif"/>
          <p:cNvPicPr>
            <a:picLocks noChangeAspect="1" noChangeArrowheads="1"/>
          </p:cNvPicPr>
          <p:nvPr/>
        </p:nvPicPr>
        <p:blipFill>
          <a:blip r:embed="rId3"/>
          <a:srcRect l="21715" t="24399" r="54857" b="44479"/>
          <a:stretch>
            <a:fillRect/>
          </a:stretch>
        </p:blipFill>
        <p:spPr bwMode="auto">
          <a:xfrm>
            <a:off x="2667000" y="342900"/>
            <a:ext cx="5181600" cy="43434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34413" y="3507613"/>
            <a:ext cx="2057400" cy="1061973"/>
            <a:chOff x="768" y="3600"/>
            <a:chExt cx="1488" cy="308"/>
          </a:xfrm>
        </p:grpSpPr>
        <p:sp>
          <p:nvSpPr>
            <p:cNvPr id="773127" name="Text Box 7"/>
            <p:cNvSpPr txBox="1">
              <a:spLocks noChangeArrowheads="1"/>
            </p:cNvSpPr>
            <p:nvPr/>
          </p:nvSpPr>
          <p:spPr bwMode="auto">
            <a:xfrm>
              <a:off x="768" y="3600"/>
              <a:ext cx="14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Low pitch</a:t>
              </a:r>
            </a:p>
          </p:txBody>
        </p:sp>
        <p:sp>
          <p:nvSpPr>
            <p:cNvPr id="773128" name="Text Box 8"/>
            <p:cNvSpPr txBox="1">
              <a:spLocks noChangeArrowheads="1"/>
            </p:cNvSpPr>
            <p:nvPr/>
          </p:nvSpPr>
          <p:spPr bwMode="auto">
            <a:xfrm>
              <a:off x="768" y="3792"/>
              <a:ext cx="14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Long wavelength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8658" y="342900"/>
            <a:ext cx="1981200" cy="1303330"/>
            <a:chOff x="3744" y="3600"/>
            <a:chExt cx="1488" cy="420"/>
          </a:xfrm>
        </p:grpSpPr>
        <p:sp>
          <p:nvSpPr>
            <p:cNvPr id="773130" name="Text Box 10"/>
            <p:cNvSpPr txBox="1">
              <a:spLocks noChangeArrowheads="1"/>
            </p:cNvSpPr>
            <p:nvPr/>
          </p:nvSpPr>
          <p:spPr bwMode="auto">
            <a:xfrm>
              <a:off x="3936" y="3600"/>
              <a:ext cx="115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High pitch</a:t>
              </a:r>
            </a:p>
          </p:txBody>
        </p:sp>
        <p:sp>
          <p:nvSpPr>
            <p:cNvPr id="773131" name="Text Box 11"/>
            <p:cNvSpPr txBox="1">
              <a:spLocks noChangeArrowheads="1"/>
            </p:cNvSpPr>
            <p:nvPr/>
          </p:nvSpPr>
          <p:spPr bwMode="auto">
            <a:xfrm>
              <a:off x="3744" y="3792"/>
              <a:ext cx="148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Short wavelength</a:t>
              </a:r>
            </a:p>
          </p:txBody>
        </p:sp>
      </p:grpSp>
      <p:sp>
        <p:nvSpPr>
          <p:cNvPr id="773137" name="AutoShape 17">
            <a:hlinkClick r:id="" action="ppaction://noaction" highlightClick="1">
              <a:snd r:embed="rId4" name="s_prim_IPS_N_4s.wav"/>
            </a:hlinkClick>
          </p:cNvPr>
          <p:cNvSpPr>
            <a:spLocks noChangeArrowheads="1"/>
          </p:cNvSpPr>
          <p:nvPr/>
        </p:nvSpPr>
        <p:spPr bwMode="auto">
          <a:xfrm>
            <a:off x="8303342" y="914400"/>
            <a:ext cx="457200" cy="457200"/>
          </a:xfrm>
          <a:prstGeom prst="actionButtonSou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3139" name="AutoShape 19">
            <a:hlinkClick r:id="" action="ppaction://noaction" highlightClick="1">
              <a:snd r:embed="rId5" name="s_prim_z1100_cdm_N_4s.wav"/>
            </a:hlinkClick>
          </p:cNvPr>
          <p:cNvSpPr>
            <a:spLocks noChangeArrowheads="1"/>
          </p:cNvSpPr>
          <p:nvPr/>
        </p:nvSpPr>
        <p:spPr bwMode="auto">
          <a:xfrm>
            <a:off x="8305800" y="2286000"/>
            <a:ext cx="457200" cy="457200"/>
          </a:xfrm>
          <a:prstGeom prst="actionButtonSound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3140" name="AutoShape 20">
            <a:hlinkClick r:id="" action="ppaction://noaction" highlightClick="1">
              <a:snd r:embed="rId6" name="s_prim_z1100_bary_N_4s.wav"/>
            </a:hlinkClick>
          </p:cNvPr>
          <p:cNvSpPr>
            <a:spLocks noChangeArrowheads="1"/>
          </p:cNvSpPr>
          <p:nvPr/>
        </p:nvSpPr>
        <p:spPr bwMode="auto">
          <a:xfrm>
            <a:off x="8305800" y="3581400"/>
            <a:ext cx="457200" cy="457200"/>
          </a:xfrm>
          <a:prstGeom prst="actionButtonSound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2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7" grpId="0" animBg="1"/>
      <p:bldP spid="773139" grpId="0" animBg="1"/>
      <p:bldP spid="773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Sound is a form of energy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914400"/>
            <a:ext cx="8229600" cy="1109682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Sound travels as a wave</a:t>
            </a:r>
            <a:endParaRPr kumimoji="1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57400"/>
            <a:ext cx="8229600" cy="12192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Wave</a:t>
            </a: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= disturbance that transfers energy from place to place</a:t>
            </a:r>
            <a:endParaRPr kumimoji="1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505200"/>
            <a:ext cx="8229600" cy="2100282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Sound</a:t>
            </a: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= disturbance, or vibration, that travels through a medium as a longitudinal wave</a:t>
            </a: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1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Vibrations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48708" cy="442915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= Back </a:t>
            </a:r>
            <a:r>
              <a:rPr lang="en-US" dirty="0">
                <a:solidFill>
                  <a:schemeClr val="tx1"/>
                </a:solidFill>
              </a:rPr>
              <a:t>and forth movement of molecules of matte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>
              <a:buNone/>
            </a:pPr>
            <a:r>
              <a:rPr lang="en-US" dirty="0" smtClean="0">
                <a:solidFill>
                  <a:srgbClr val="800080"/>
                </a:solidFill>
              </a:rPr>
              <a:t>	</a:t>
            </a: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12295" name="Picture 7" descr="d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28800"/>
            <a:ext cx="32004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304800" y="990600"/>
            <a:ext cx="4038600" cy="53922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¬"/>
            </a:pPr>
            <a:r>
              <a:rPr lang="en-US" sz="3200" b="1" dirty="0">
                <a:solidFill>
                  <a:srgbClr val="0070C0"/>
                </a:solidFill>
                <a:latin typeface="Times New Roman" charset="0"/>
              </a:rPr>
              <a:t>Source of vibration </a:t>
            </a:r>
            <a:r>
              <a:rPr lang="en-US" sz="3200" b="1" dirty="0" smtClean="0">
                <a:solidFill>
                  <a:srgbClr val="0070C0"/>
                </a:solidFill>
                <a:latin typeface="Times New Roman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imes New Roman" charset="0"/>
              </a:rPr>
              <a:t>such as vocal 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</a:rPr>
              <a:t>chords)</a:t>
            </a:r>
            <a:endParaRPr lang="en-US" sz="2800" b="1" dirty="0">
              <a:solidFill>
                <a:srgbClr val="0070C0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¬"/>
            </a:pPr>
            <a:r>
              <a:rPr lang="en-US" sz="3200" b="1" dirty="0">
                <a:solidFill>
                  <a:srgbClr val="0070C0"/>
                </a:solidFill>
                <a:latin typeface="Times New Roman" charset="0"/>
              </a:rPr>
              <a:t>Source of energy </a:t>
            </a:r>
            <a:r>
              <a:rPr lang="en-US" sz="3200" b="1" dirty="0" smtClean="0">
                <a:solidFill>
                  <a:srgbClr val="0070C0"/>
                </a:solidFill>
                <a:latin typeface="Times New Roman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imes New Roman" charset="0"/>
              </a:rPr>
              <a:t>such as lungs)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¬"/>
            </a:pPr>
            <a:r>
              <a:rPr lang="en-US" sz="3200" b="1" dirty="0">
                <a:solidFill>
                  <a:srgbClr val="0070C0"/>
                </a:solidFill>
                <a:latin typeface="Times New Roman" charset="0"/>
              </a:rPr>
              <a:t>A </a:t>
            </a:r>
            <a:r>
              <a:rPr lang="en-US" sz="3200" b="1" dirty="0" smtClean="0">
                <a:solidFill>
                  <a:srgbClr val="0070C0"/>
                </a:solidFill>
                <a:latin typeface="Times New Roman" charset="0"/>
              </a:rPr>
              <a:t>medium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800" dirty="0" smtClean="0">
                <a:solidFill>
                  <a:srgbClr val="0070C0"/>
                </a:solidFill>
                <a:latin typeface="Times New Roman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</a:rPr>
              <a:t>(to </a:t>
            </a:r>
            <a:r>
              <a:rPr lang="en-US" sz="2400" dirty="0">
                <a:solidFill>
                  <a:srgbClr val="0070C0"/>
                </a:solidFill>
                <a:latin typeface="Times New Roman" charset="0"/>
              </a:rPr>
              <a:t>carry the vibration</a:t>
            </a:r>
            <a:r>
              <a:rPr lang="en-US" sz="2400" dirty="0" smtClean="0">
                <a:solidFill>
                  <a:srgbClr val="0070C0"/>
                </a:solidFill>
                <a:latin typeface="Times New Roman" charset="0"/>
              </a:rPr>
              <a:t>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 dirty="0" smtClean="0">
                <a:solidFill>
                  <a:srgbClr val="0070C0"/>
                </a:solidFill>
                <a:latin typeface="Times New Roman" charset="0"/>
              </a:rPr>
              <a:t>	  </a:t>
            </a:r>
            <a:r>
              <a:rPr lang="en-US" sz="2400" dirty="0">
                <a:solidFill>
                  <a:srgbClr val="0070C0"/>
                </a:solidFill>
                <a:latin typeface="Times New Roman" charset="0"/>
              </a:rPr>
              <a:t>such as air)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¬"/>
            </a:pPr>
            <a:r>
              <a:rPr lang="en-US" sz="3200" b="1" dirty="0">
                <a:solidFill>
                  <a:srgbClr val="0070C0"/>
                </a:solidFill>
                <a:latin typeface="Times New Roman" charset="0"/>
              </a:rPr>
              <a:t>A receiver</a:t>
            </a:r>
            <a:r>
              <a:rPr lang="en-US" sz="2800" dirty="0">
                <a:solidFill>
                  <a:srgbClr val="0070C0"/>
                </a:solidFill>
                <a:latin typeface="Times New Roman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 dirty="0" smtClean="0">
                <a:solidFill>
                  <a:srgbClr val="0070C0"/>
                </a:solidFill>
                <a:latin typeface="Times New Roman" charset="0"/>
              </a:rPr>
              <a:t>	(</a:t>
            </a:r>
            <a:r>
              <a:rPr lang="en-US" sz="2400" dirty="0">
                <a:solidFill>
                  <a:srgbClr val="0070C0"/>
                </a:solidFill>
                <a:latin typeface="Times New Roman" charset="0"/>
              </a:rPr>
              <a:t>such as the human ear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70C0"/>
              </a:solidFill>
              <a:latin typeface="Times New Roman" charset="0"/>
            </a:endParaRPr>
          </a:p>
        </p:txBody>
      </p:sp>
      <p:sp>
        <p:nvSpPr>
          <p:cNvPr id="34821" name="Text Box 1029"/>
          <p:cNvSpPr txBox="1">
            <a:spLocks noChangeArrowheads="1"/>
          </p:cNvSpPr>
          <p:nvPr/>
        </p:nvSpPr>
        <p:spPr bwMode="auto">
          <a:xfrm>
            <a:off x="381000" y="0"/>
            <a:ext cx="7086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tx2"/>
                </a:solidFill>
                <a:latin typeface="Times New Roman" charset="0"/>
              </a:rPr>
              <a:t>Requirements For Sound...</a:t>
            </a:r>
          </a:p>
        </p:txBody>
      </p:sp>
      <p:pic>
        <p:nvPicPr>
          <p:cNvPr id="34823" name="Picture 1031" descr="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799" y="1066800"/>
            <a:ext cx="456233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Medium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48768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latin typeface="Berlin Sans FB Demi" pitchFamily="34" charset="0"/>
              </a:rPr>
              <a:t>Medium</a:t>
            </a:r>
            <a:r>
              <a:rPr lang="en-US" dirty="0" smtClean="0">
                <a:latin typeface="Berlin Sans FB Demi" pitchFamily="34" charset="0"/>
              </a:rPr>
              <a:t> = material which carries the sound wave</a:t>
            </a:r>
          </a:p>
          <a:p>
            <a:endParaRPr lang="en-US" dirty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Examples:  </a:t>
            </a:r>
          </a:p>
          <a:p>
            <a:pPr>
              <a:buNone/>
            </a:pPr>
            <a:r>
              <a:rPr lang="en-US" dirty="0" smtClean="0">
                <a:latin typeface="Berlin Sans FB Demi" pitchFamily="34" charset="0"/>
              </a:rPr>
              <a:t>		water wave   </a:t>
            </a:r>
            <a:r>
              <a:rPr lang="en-US" dirty="0" smtClean="0">
                <a:latin typeface="Berlin Sans FB Demi" pitchFamily="34" charset="0"/>
                <a:sym typeface="Wingdings" pitchFamily="2" charset="2"/>
              </a:rPr>
              <a:t>   </a:t>
            </a:r>
            <a:r>
              <a:rPr lang="en-US" dirty="0" smtClean="0">
                <a:latin typeface="Berlin Sans FB Demi" pitchFamily="34" charset="0"/>
              </a:rPr>
              <a:t>medium = water</a:t>
            </a:r>
          </a:p>
          <a:p>
            <a:pPr>
              <a:buNone/>
            </a:pPr>
            <a:endParaRPr lang="en-US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 Demi" pitchFamily="34" charset="0"/>
              </a:rPr>
              <a:t>		stadium wave   </a:t>
            </a:r>
            <a:r>
              <a:rPr lang="en-US" dirty="0" smtClean="0">
                <a:latin typeface="Berlin Sans FB Demi" pitchFamily="34" charset="0"/>
                <a:sym typeface="Wingdings" pitchFamily="2" charset="2"/>
              </a:rPr>
              <a:t>   medium = _______________</a:t>
            </a:r>
          </a:p>
          <a:p>
            <a:pPr>
              <a:buNone/>
            </a:pPr>
            <a:endParaRPr lang="en-US" dirty="0" smtClean="0">
              <a:latin typeface="Berlin Sans FB Demi" pitchFamily="34" charset="0"/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latin typeface="Berlin Sans FB Demi" pitchFamily="34" charset="0"/>
                <a:sym typeface="Wingdings" pitchFamily="2" charset="2"/>
              </a:rPr>
              <a:t>		s</a:t>
            </a:r>
            <a:r>
              <a:rPr lang="en-US" dirty="0" smtClean="0">
                <a:latin typeface="Berlin Sans FB Demi" pitchFamily="34" charset="0"/>
              </a:rPr>
              <a:t>ound wave   </a:t>
            </a:r>
            <a:r>
              <a:rPr lang="en-US" dirty="0" smtClean="0">
                <a:latin typeface="Berlin Sans FB Demi" pitchFamily="34" charset="0"/>
                <a:sym typeface="Wingdings" pitchFamily="2" charset="2"/>
              </a:rPr>
              <a:t>   </a:t>
            </a:r>
            <a:r>
              <a:rPr lang="en-US" dirty="0" smtClean="0">
                <a:latin typeface="Berlin Sans FB Demi" pitchFamily="34" charset="0"/>
              </a:rPr>
              <a:t>medium=  ___________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429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erlin Sans FB Demi" pitchFamily="34" charset="0"/>
              </a:rPr>
              <a:t>crowd</a:t>
            </a:r>
            <a:endParaRPr lang="en-US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4572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erlin Sans FB Demi" pitchFamily="34" charset="0"/>
              </a:rPr>
              <a:t>air</a:t>
            </a:r>
            <a:endParaRPr lang="en-US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Sounds are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r>
              <a:rPr lang="en-US" sz="4400" dirty="0"/>
              <a:t> of </a:t>
            </a:r>
            <a:r>
              <a:rPr lang="en-US" sz="4400" dirty="0" smtClean="0"/>
              <a:t>pressure </a:t>
            </a:r>
            <a:endParaRPr lang="en-US" sz="4400" dirty="0"/>
          </a:p>
          <a:p>
            <a:pPr algn="ctr"/>
            <a:r>
              <a:rPr lang="en-US" sz="3600" dirty="0"/>
              <a:t>(in this case: moving through a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gas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air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8291" name="Picture 3" descr="C:\WINDOWS\Desktop\young_U4\pressure_wave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512" y="1627187"/>
            <a:ext cx="6629400" cy="2270125"/>
          </a:xfrm>
          <a:prstGeom prst="rect">
            <a:avLst/>
          </a:prstGeom>
          <a:noFill/>
        </p:spPr>
      </p:pic>
      <p:pic>
        <p:nvPicPr>
          <p:cNvPr id="908292" name="Picture 4" descr="C:\WINDOWS\Desktop\young_U4\pressure_wav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2" y="4141787"/>
            <a:ext cx="6553200" cy="219392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Sound Waves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48708" cy="442915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Alternating areas of high &amp; low pressure in the air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Sound </a:t>
            </a:r>
            <a:r>
              <a:rPr lang="en-US" dirty="0">
                <a:solidFill>
                  <a:schemeClr val="tx1"/>
                </a:solidFill>
              </a:rPr>
              <a:t>waves move out in ALL directions from a vibrating objec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pic>
        <p:nvPicPr>
          <p:cNvPr id="15365" name="Picture 5" descr="sf000-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0"/>
            <a:ext cx="1320800" cy="990600"/>
          </a:xfrm>
          <a:prstGeom prst="rect">
            <a:avLst/>
          </a:prstGeom>
          <a:noFill/>
        </p:spPr>
      </p:pic>
      <p:pic>
        <p:nvPicPr>
          <p:cNvPr id="24578" name="Picture 2" descr="sound waves"/>
          <p:cNvPicPr>
            <a:picLocks noChangeAspect="1" noChangeArrowheads="1"/>
          </p:cNvPicPr>
          <p:nvPr/>
        </p:nvPicPr>
        <p:blipFill>
          <a:blip r:embed="rId3"/>
          <a:srcRect b="4584"/>
          <a:stretch>
            <a:fillRect/>
          </a:stretch>
        </p:blipFill>
        <p:spPr bwMode="auto">
          <a:xfrm>
            <a:off x="1295400" y="3505200"/>
            <a:ext cx="428625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Compression and Rarefaction</a:t>
            </a:r>
          </a:p>
        </p:txBody>
      </p:sp>
      <p:pic>
        <p:nvPicPr>
          <p:cNvPr id="7172" name="Picture 4" descr="20-01Figure_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2860675" cy="4529118"/>
          </a:xfrm>
          <a:prstGeom prst="rect">
            <a:avLst/>
          </a:prstGeom>
          <a:noFill/>
        </p:spPr>
      </p:pic>
      <p:pic>
        <p:nvPicPr>
          <p:cNvPr id="7173" name="Picture 5" descr="20-02Figure_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5562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143000" y="228600"/>
            <a:ext cx="7620000" cy="2133600"/>
            <a:chOff x="720" y="2496"/>
            <a:chExt cx="4800" cy="134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680" y="2496"/>
              <a:ext cx="960" cy="1344"/>
              <a:chOff x="1680" y="2688"/>
              <a:chExt cx="960" cy="1344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1680" y="2688"/>
                <a:ext cx="480" cy="1344"/>
                <a:chOff x="1680" y="2688"/>
                <a:chExt cx="480" cy="1344"/>
              </a:xfrm>
            </p:grpSpPr>
            <p:sp>
              <p:nvSpPr>
                <p:cNvPr id="15366" name="Line 6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" name="Line 7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Line 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1" name="Line 11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10800000">
                <a:off x="2160" y="2688"/>
                <a:ext cx="480" cy="1344"/>
                <a:chOff x="1680" y="2688"/>
                <a:chExt cx="480" cy="1344"/>
              </a:xfrm>
            </p:grpSpPr>
            <p:sp>
              <p:nvSpPr>
                <p:cNvPr id="15374" name="Line 14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5" name="Line 15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6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7" name="Line 17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8" name="Line 18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640" y="2496"/>
              <a:ext cx="960" cy="1344"/>
              <a:chOff x="1680" y="2688"/>
              <a:chExt cx="960" cy="1344"/>
            </a:xfrm>
          </p:grpSpPr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680" y="2688"/>
                <a:ext cx="480" cy="1344"/>
                <a:chOff x="1680" y="2688"/>
                <a:chExt cx="480" cy="1344"/>
              </a:xfrm>
            </p:grpSpPr>
            <p:sp>
              <p:nvSpPr>
                <p:cNvPr id="15382" name="Line 22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3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4" name="Line 24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5" name="Line 25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6" name="Line 26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 rot="10800000">
                <a:off x="2160" y="2688"/>
                <a:ext cx="480" cy="1344"/>
                <a:chOff x="1680" y="2688"/>
                <a:chExt cx="480" cy="1344"/>
              </a:xfrm>
            </p:grpSpPr>
            <p:sp>
              <p:nvSpPr>
                <p:cNvPr id="15388" name="Line 28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9" name="Line 29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0" name="Line 30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1" name="Line 31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Line 32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3600" y="2496"/>
              <a:ext cx="960" cy="1344"/>
              <a:chOff x="1680" y="2688"/>
              <a:chExt cx="960" cy="1344"/>
            </a:xfrm>
          </p:grpSpPr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1680" y="2688"/>
                <a:ext cx="480" cy="1344"/>
                <a:chOff x="1680" y="2688"/>
                <a:chExt cx="480" cy="1344"/>
              </a:xfrm>
            </p:grpSpPr>
            <p:sp>
              <p:nvSpPr>
                <p:cNvPr id="15395" name="Line 35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6" name="Line 36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Line 38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9" name="Line 39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 rot="10800000">
                <a:off x="2160" y="2688"/>
                <a:ext cx="480" cy="1344"/>
                <a:chOff x="1680" y="2688"/>
                <a:chExt cx="480" cy="1344"/>
              </a:xfrm>
            </p:grpSpPr>
            <p:sp>
              <p:nvSpPr>
                <p:cNvPr id="15401" name="Line 41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Line 42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3" name="Line 43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Line 44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5" name="Line 45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720" y="2496"/>
              <a:ext cx="960" cy="1344"/>
              <a:chOff x="1680" y="2688"/>
              <a:chExt cx="960" cy="1344"/>
            </a:xfrm>
          </p:grpSpPr>
          <p:grpSp>
            <p:nvGrpSpPr>
              <p:cNvPr id="13" name="Group 63"/>
              <p:cNvGrpSpPr>
                <a:grpSpLocks/>
              </p:cNvGrpSpPr>
              <p:nvPr/>
            </p:nvGrpSpPr>
            <p:grpSpPr bwMode="auto">
              <a:xfrm>
                <a:off x="1680" y="2688"/>
                <a:ext cx="480" cy="1344"/>
                <a:chOff x="1680" y="2688"/>
                <a:chExt cx="480" cy="1344"/>
              </a:xfrm>
            </p:grpSpPr>
            <p:sp>
              <p:nvSpPr>
                <p:cNvPr id="15424" name="Line 64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5" name="Line 65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6" name="Line 66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7" name="Line 67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8" name="Line 68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9"/>
              <p:cNvGrpSpPr>
                <a:grpSpLocks/>
              </p:cNvGrpSpPr>
              <p:nvPr/>
            </p:nvGrpSpPr>
            <p:grpSpPr bwMode="auto">
              <a:xfrm rot="10800000">
                <a:off x="2160" y="2688"/>
                <a:ext cx="480" cy="1344"/>
                <a:chOff x="1680" y="2688"/>
                <a:chExt cx="480" cy="1344"/>
              </a:xfrm>
            </p:grpSpPr>
            <p:sp>
              <p:nvSpPr>
                <p:cNvPr id="15430" name="Line 70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1" name="Line 71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2" name="Line 72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3" name="Line 73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4" name="Line 74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80"/>
            <p:cNvGrpSpPr>
              <a:grpSpLocks/>
            </p:cNvGrpSpPr>
            <p:nvPr/>
          </p:nvGrpSpPr>
          <p:grpSpPr bwMode="auto">
            <a:xfrm>
              <a:off x="4560" y="2496"/>
              <a:ext cx="960" cy="1344"/>
              <a:chOff x="1680" y="2688"/>
              <a:chExt cx="960" cy="1344"/>
            </a:xfrm>
          </p:grpSpPr>
          <p:grpSp>
            <p:nvGrpSpPr>
              <p:cNvPr id="16" name="Group 81"/>
              <p:cNvGrpSpPr>
                <a:grpSpLocks/>
              </p:cNvGrpSpPr>
              <p:nvPr/>
            </p:nvGrpSpPr>
            <p:grpSpPr bwMode="auto">
              <a:xfrm>
                <a:off x="1680" y="2688"/>
                <a:ext cx="480" cy="1344"/>
                <a:chOff x="1680" y="2688"/>
                <a:chExt cx="480" cy="1344"/>
              </a:xfrm>
            </p:grpSpPr>
            <p:sp>
              <p:nvSpPr>
                <p:cNvPr id="15442" name="Line 82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3" name="Line 83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4" name="Line 84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5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6" name="Line 86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87"/>
              <p:cNvGrpSpPr>
                <a:grpSpLocks/>
              </p:cNvGrpSpPr>
              <p:nvPr/>
            </p:nvGrpSpPr>
            <p:grpSpPr bwMode="auto">
              <a:xfrm rot="10800000">
                <a:off x="2160" y="2688"/>
                <a:ext cx="480" cy="1344"/>
                <a:chOff x="1680" y="2688"/>
                <a:chExt cx="480" cy="1344"/>
              </a:xfrm>
            </p:grpSpPr>
            <p:sp>
              <p:nvSpPr>
                <p:cNvPr id="15448" name="Line 88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9" name="Line 89"/>
                <p:cNvSpPr>
                  <a:spLocks noChangeShapeType="1"/>
                </p:cNvSpPr>
                <p:nvPr/>
              </p:nvSpPr>
              <p:spPr bwMode="auto">
                <a:xfrm>
                  <a:off x="187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0" name="Line 90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1" name="Line 91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2" name="Line 92"/>
                <p:cNvSpPr>
                  <a:spLocks noChangeShapeType="1"/>
                </p:cNvSpPr>
                <p:nvPr/>
              </p:nvSpPr>
              <p:spPr bwMode="auto">
                <a:xfrm>
                  <a:off x="2160" y="2688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435" name="Rectangle 75"/>
          <p:cNvSpPr>
            <a:spLocks noChangeArrowheads="1"/>
          </p:cNvSpPr>
          <p:nvPr/>
        </p:nvSpPr>
        <p:spPr bwMode="auto">
          <a:xfrm>
            <a:off x="0" y="152400"/>
            <a:ext cx="25908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7239000" y="0"/>
            <a:ext cx="19050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7924800" y="990600"/>
            <a:ext cx="304800" cy="787400"/>
            <a:chOff x="4896" y="3016"/>
            <a:chExt cx="192" cy="496"/>
          </a:xfrm>
        </p:grpSpPr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4941" y="3099"/>
              <a:ext cx="99" cy="261"/>
            </a:xfrm>
            <a:custGeom>
              <a:avLst/>
              <a:gdLst/>
              <a:ahLst/>
              <a:cxnLst>
                <a:cxn ang="0">
                  <a:pos x="99" y="69"/>
                </a:cxn>
                <a:cxn ang="0">
                  <a:pos x="42" y="0"/>
                </a:cxn>
                <a:cxn ang="0">
                  <a:pos x="3" y="69"/>
                </a:cxn>
                <a:cxn ang="0">
                  <a:pos x="60" y="165"/>
                </a:cxn>
                <a:cxn ang="0">
                  <a:pos x="99" y="261"/>
                </a:cxn>
              </a:cxnLst>
              <a:rect l="0" t="0" r="r" b="b"/>
              <a:pathLst>
                <a:path w="99" h="261">
                  <a:moveTo>
                    <a:pt x="99" y="69"/>
                  </a:moveTo>
                  <a:cubicBezTo>
                    <a:pt x="89" y="57"/>
                    <a:pt x="58" y="0"/>
                    <a:pt x="42" y="0"/>
                  </a:cubicBezTo>
                  <a:cubicBezTo>
                    <a:pt x="26" y="0"/>
                    <a:pt x="0" y="42"/>
                    <a:pt x="3" y="69"/>
                  </a:cubicBezTo>
                  <a:cubicBezTo>
                    <a:pt x="6" y="96"/>
                    <a:pt x="44" y="133"/>
                    <a:pt x="60" y="165"/>
                  </a:cubicBezTo>
                  <a:cubicBezTo>
                    <a:pt x="76" y="197"/>
                    <a:pt x="91" y="241"/>
                    <a:pt x="99" y="261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4896" y="3016"/>
              <a:ext cx="192" cy="496"/>
            </a:xfrm>
            <a:custGeom>
              <a:avLst/>
              <a:gdLst/>
              <a:ahLst/>
              <a:cxnLst>
                <a:cxn ang="0">
                  <a:pos x="192" y="104"/>
                </a:cxn>
                <a:cxn ang="0">
                  <a:pos x="96" y="8"/>
                </a:cxn>
                <a:cxn ang="0">
                  <a:pos x="0" y="152"/>
                </a:cxn>
                <a:cxn ang="0">
                  <a:pos x="96" y="344"/>
                </a:cxn>
                <a:cxn ang="0">
                  <a:pos x="96" y="440"/>
                </a:cxn>
                <a:cxn ang="0">
                  <a:pos x="144" y="488"/>
                </a:cxn>
                <a:cxn ang="0">
                  <a:pos x="192" y="392"/>
                </a:cxn>
              </a:cxnLst>
              <a:rect l="0" t="0" r="r" b="b"/>
              <a:pathLst>
                <a:path w="192" h="496">
                  <a:moveTo>
                    <a:pt x="192" y="104"/>
                  </a:moveTo>
                  <a:cubicBezTo>
                    <a:pt x="160" y="52"/>
                    <a:pt x="128" y="0"/>
                    <a:pt x="96" y="8"/>
                  </a:cubicBezTo>
                  <a:cubicBezTo>
                    <a:pt x="64" y="16"/>
                    <a:pt x="0" y="96"/>
                    <a:pt x="0" y="152"/>
                  </a:cubicBezTo>
                  <a:cubicBezTo>
                    <a:pt x="0" y="208"/>
                    <a:pt x="80" y="296"/>
                    <a:pt x="96" y="344"/>
                  </a:cubicBezTo>
                  <a:cubicBezTo>
                    <a:pt x="112" y="392"/>
                    <a:pt x="88" y="416"/>
                    <a:pt x="96" y="440"/>
                  </a:cubicBezTo>
                  <a:cubicBezTo>
                    <a:pt x="104" y="464"/>
                    <a:pt x="128" y="496"/>
                    <a:pt x="144" y="488"/>
                  </a:cubicBezTo>
                  <a:cubicBezTo>
                    <a:pt x="160" y="480"/>
                    <a:pt x="184" y="424"/>
                    <a:pt x="192" y="3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39" name="Text Box 79"/>
          <p:cNvSpPr txBox="1">
            <a:spLocks noChangeArrowheads="1"/>
          </p:cNvSpPr>
          <p:nvPr/>
        </p:nvSpPr>
        <p:spPr bwMode="auto">
          <a:xfrm>
            <a:off x="381000" y="25146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Surface Vibration			Pressure Wave			Ear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447800" y="304800"/>
            <a:ext cx="0" cy="22098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0" y="2286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969696"/>
                </a:solidFill>
              </a:rPr>
              <a:t>Vibration  (source)</a:t>
            </a:r>
            <a:endParaRPr lang="en-US" sz="2400" dirty="0">
              <a:solidFill>
                <a:srgbClr val="969696"/>
              </a:solidFill>
            </a:endParaRPr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3810000" y="228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969696"/>
                </a:solidFill>
              </a:rPr>
              <a:t>Medium</a:t>
            </a:r>
            <a:endParaRPr lang="en-US" sz="2400" dirty="0">
              <a:solidFill>
                <a:srgbClr val="969696"/>
              </a:solidFill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7239000" y="1524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969696"/>
                </a:solidFill>
              </a:rPr>
              <a:t>Perception</a:t>
            </a:r>
          </a:p>
          <a:p>
            <a:r>
              <a:rPr lang="en-US" sz="2400" dirty="0" smtClean="0">
                <a:solidFill>
                  <a:srgbClr val="969696"/>
                </a:solidFill>
              </a:rPr>
              <a:t>(receiver)</a:t>
            </a:r>
            <a:endParaRPr lang="en-US" sz="24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1664 C -0.075 -0.01664 0.06945 -0.01664 0.06945 -0.01664 C 0.06945 -0.01664 -0.075 -0.01664 -0.075 -0.01664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1019</TotalTime>
  <Words>262</Words>
  <Application>Microsoft Office PowerPoint</Application>
  <PresentationFormat>On-screen Show (4:3)</PresentationFormat>
  <Paragraphs>62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Brooklet</vt:lpstr>
      <vt:lpstr>SOUND</vt:lpstr>
      <vt:lpstr>Sound is a form of energy</vt:lpstr>
      <vt:lpstr>Vibrations</vt:lpstr>
      <vt:lpstr>PowerPoint Presentation</vt:lpstr>
      <vt:lpstr>Medium</vt:lpstr>
      <vt:lpstr>PowerPoint Presentation</vt:lpstr>
      <vt:lpstr>Sound Waves</vt:lpstr>
      <vt:lpstr>Compression and Rarefaction</vt:lpstr>
      <vt:lpstr>PowerPoint Presentation</vt:lpstr>
      <vt:lpstr>Energy travels  Air molecules do not travel  Air molecules transfer the energy</vt:lpstr>
      <vt:lpstr>Eardrum is an elastic membrane that can vibrate</vt:lpstr>
      <vt:lpstr>PowerPoint Presentation</vt:lpstr>
      <vt:lpstr>Sonar</vt:lpstr>
      <vt:lpstr>Sonar</vt:lpstr>
      <vt:lpstr>PowerPoint Presentation</vt:lpstr>
      <vt:lpstr>PowerPoint Presentation</vt:lpstr>
      <vt:lpstr>Sound and Instruments</vt:lpstr>
      <vt:lpstr>PowerPoint Presentation</vt:lpstr>
      <vt:lpstr>PowerPoint Presentation</vt:lpstr>
    </vt:vector>
  </TitlesOfParts>
  <Company>Hoover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setup</dc:creator>
  <cp:lastModifiedBy>Stanley, Sabrina</cp:lastModifiedBy>
  <cp:revision>95</cp:revision>
  <dcterms:created xsi:type="dcterms:W3CDTF">2008-12-19T14:15:55Z</dcterms:created>
  <dcterms:modified xsi:type="dcterms:W3CDTF">2012-05-09T14:08:20Z</dcterms:modified>
</cp:coreProperties>
</file>