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4"/>
  </p:notesMasterIdLst>
  <p:handoutMasterIdLst>
    <p:handoutMasterId r:id="rId35"/>
  </p:handoutMasterIdLst>
  <p:sldIdLst>
    <p:sldId id="338" r:id="rId2"/>
    <p:sldId id="256" r:id="rId3"/>
    <p:sldId id="366" r:id="rId4"/>
    <p:sldId id="376" r:id="rId5"/>
    <p:sldId id="257" r:id="rId6"/>
    <p:sldId id="258" r:id="rId7"/>
    <p:sldId id="259" r:id="rId8"/>
    <p:sldId id="262" r:id="rId9"/>
    <p:sldId id="349" r:id="rId10"/>
    <p:sldId id="287" r:id="rId11"/>
    <p:sldId id="288" r:id="rId12"/>
    <p:sldId id="283" r:id="rId13"/>
    <p:sldId id="364" r:id="rId14"/>
    <p:sldId id="290" r:id="rId15"/>
    <p:sldId id="350" r:id="rId16"/>
    <p:sldId id="321" r:id="rId17"/>
    <p:sldId id="351" r:id="rId18"/>
    <p:sldId id="365" r:id="rId19"/>
    <p:sldId id="368" r:id="rId20"/>
    <p:sldId id="311" r:id="rId21"/>
    <p:sldId id="312" r:id="rId22"/>
    <p:sldId id="322" r:id="rId23"/>
    <p:sldId id="352" r:id="rId24"/>
    <p:sldId id="353" r:id="rId25"/>
    <p:sldId id="370" r:id="rId26"/>
    <p:sldId id="363" r:id="rId27"/>
    <p:sldId id="367" r:id="rId28"/>
    <p:sldId id="371" r:id="rId29"/>
    <p:sldId id="372" r:id="rId30"/>
    <p:sldId id="374" r:id="rId31"/>
    <p:sldId id="373" r:id="rId32"/>
    <p:sldId id="375" r:id="rId3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800" i="1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800" i="1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800" i="1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800" i="1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800" i="1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sz="4800" i="1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sz="4800" i="1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sz="4800" i="1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sz="4800" i="1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969" autoAdjust="0"/>
    <p:restoredTop sz="90929"/>
  </p:normalViewPr>
  <p:slideViewPr>
    <p:cSldViewPr>
      <p:cViewPr varScale="1">
        <p:scale>
          <a:sx n="97" d="100"/>
          <a:sy n="97" d="100"/>
        </p:scale>
        <p:origin x="-10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944"/>
    </p:cViewPr>
  </p:sorterViewPr>
  <p:notesViewPr>
    <p:cSldViewPr>
      <p:cViewPr varScale="1">
        <p:scale>
          <a:sx n="41" d="100"/>
          <a:sy n="41" d="100"/>
        </p:scale>
        <p:origin x="-1476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660862-26C2-43D2-8CA8-532504416D22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ED84CE-7931-407F-A4C7-3779628721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2979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solidFill>
                  <a:schemeClr val="tx1"/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solidFill>
                  <a:schemeClr val="tx1"/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  <a:effectLst/>
              </a:defRPr>
            </a:lvl1pPr>
          </a:lstStyle>
          <a:p>
            <a:fld id="{FBF7DCD5-EA04-4F52-894D-6B9DCB1B51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7251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CED0E3-370E-4CD2-BA91-D33735C6D69A}" type="slidenum">
              <a:rPr lang="en-US"/>
              <a:pPr/>
              <a:t>5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152400" y="2286000"/>
            <a:ext cx="1463675" cy="2182813"/>
            <a:chOff x="96" y="1440"/>
            <a:chExt cx="922" cy="1375"/>
          </a:xfrm>
        </p:grpSpPr>
        <p:grpSp>
          <p:nvGrpSpPr>
            <p:cNvPr id="3075" name="Group 3"/>
            <p:cNvGrpSpPr>
              <a:grpSpLocks/>
            </p:cNvGrpSpPr>
            <p:nvPr/>
          </p:nvGrpSpPr>
          <p:grpSpPr bwMode="auto">
            <a:xfrm>
              <a:off x="96" y="1440"/>
              <a:ext cx="913" cy="1375"/>
              <a:chOff x="96" y="1440"/>
              <a:chExt cx="913" cy="1375"/>
            </a:xfrm>
          </p:grpSpPr>
          <p:sp>
            <p:nvSpPr>
              <p:cNvPr id="3076" name="Freeform 4"/>
              <p:cNvSpPr>
                <a:spLocks/>
              </p:cNvSpPr>
              <p:nvPr/>
            </p:nvSpPr>
            <p:spPr bwMode="auto">
              <a:xfrm>
                <a:off x="181" y="1574"/>
                <a:ext cx="742" cy="1110"/>
              </a:xfrm>
              <a:custGeom>
                <a:avLst/>
                <a:gdLst/>
                <a:ahLst/>
                <a:cxnLst>
                  <a:cxn ang="0">
                    <a:pos x="370" y="0"/>
                  </a:cxn>
                  <a:cxn ang="0">
                    <a:pos x="0" y="554"/>
                  </a:cxn>
                  <a:cxn ang="0">
                    <a:pos x="370" y="1109"/>
                  </a:cxn>
                  <a:cxn ang="0">
                    <a:pos x="741" y="554"/>
                  </a:cxn>
                  <a:cxn ang="0">
                    <a:pos x="370" y="0"/>
                  </a:cxn>
                </a:cxnLst>
                <a:rect l="0" t="0" r="r" b="b"/>
                <a:pathLst>
                  <a:path w="742" h="1110">
                    <a:moveTo>
                      <a:pt x="370" y="0"/>
                    </a:moveTo>
                    <a:lnTo>
                      <a:pt x="0" y="554"/>
                    </a:lnTo>
                    <a:lnTo>
                      <a:pt x="370" y="1109"/>
                    </a:lnTo>
                    <a:lnTo>
                      <a:pt x="741" y="554"/>
                    </a:lnTo>
                    <a:lnTo>
                      <a:pt x="370" y="0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077" name="Group 5"/>
              <p:cNvGrpSpPr>
                <a:grpSpLocks/>
              </p:cNvGrpSpPr>
              <p:nvPr/>
            </p:nvGrpSpPr>
            <p:grpSpPr bwMode="auto">
              <a:xfrm>
                <a:off x="96" y="1440"/>
                <a:ext cx="913" cy="688"/>
                <a:chOff x="96" y="1440"/>
                <a:chExt cx="913" cy="688"/>
              </a:xfrm>
            </p:grpSpPr>
            <p:sp>
              <p:nvSpPr>
                <p:cNvPr id="3078" name="Freeform 6"/>
                <p:cNvSpPr>
                  <a:spLocks/>
                </p:cNvSpPr>
                <p:nvPr/>
              </p:nvSpPr>
              <p:spPr bwMode="auto">
                <a:xfrm>
                  <a:off x="552" y="1440"/>
                  <a:ext cx="457" cy="688"/>
                </a:xfrm>
                <a:custGeom>
                  <a:avLst/>
                  <a:gdLst/>
                  <a:ahLst/>
                  <a:cxnLst>
                    <a:cxn ang="0">
                      <a:pos x="0" y="136"/>
                    </a:cxn>
                    <a:cxn ang="0">
                      <a:pos x="0" y="0"/>
                    </a:cxn>
                    <a:cxn ang="0">
                      <a:pos x="456" y="687"/>
                    </a:cxn>
                    <a:cxn ang="0">
                      <a:pos x="365" y="687"/>
                    </a:cxn>
                    <a:cxn ang="0">
                      <a:pos x="0" y="136"/>
                    </a:cxn>
                  </a:cxnLst>
                  <a:rect l="0" t="0" r="r" b="b"/>
                  <a:pathLst>
                    <a:path w="457" h="688">
                      <a:moveTo>
                        <a:pt x="0" y="136"/>
                      </a:moveTo>
                      <a:lnTo>
                        <a:pt x="0" y="0"/>
                      </a:lnTo>
                      <a:lnTo>
                        <a:pt x="456" y="687"/>
                      </a:lnTo>
                      <a:lnTo>
                        <a:pt x="365" y="687"/>
                      </a:lnTo>
                      <a:lnTo>
                        <a:pt x="0" y="136"/>
                      </a:lnTo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9" name="Freeform 7"/>
                <p:cNvSpPr>
                  <a:spLocks/>
                </p:cNvSpPr>
                <p:nvPr/>
              </p:nvSpPr>
              <p:spPr bwMode="auto">
                <a:xfrm>
                  <a:off x="96" y="1440"/>
                  <a:ext cx="457" cy="688"/>
                </a:xfrm>
                <a:custGeom>
                  <a:avLst/>
                  <a:gdLst/>
                  <a:ahLst/>
                  <a:cxnLst>
                    <a:cxn ang="0">
                      <a:pos x="456" y="0"/>
                    </a:cxn>
                    <a:cxn ang="0">
                      <a:pos x="456" y="136"/>
                    </a:cxn>
                    <a:cxn ang="0">
                      <a:pos x="90" y="687"/>
                    </a:cxn>
                    <a:cxn ang="0">
                      <a:pos x="0" y="687"/>
                    </a:cxn>
                    <a:cxn ang="0">
                      <a:pos x="456" y="0"/>
                    </a:cxn>
                  </a:cxnLst>
                  <a:rect l="0" t="0" r="r" b="b"/>
                  <a:pathLst>
                    <a:path w="457" h="688">
                      <a:moveTo>
                        <a:pt x="456" y="0"/>
                      </a:moveTo>
                      <a:lnTo>
                        <a:pt x="456" y="136"/>
                      </a:lnTo>
                      <a:lnTo>
                        <a:pt x="90" y="687"/>
                      </a:lnTo>
                      <a:lnTo>
                        <a:pt x="0" y="687"/>
                      </a:lnTo>
                      <a:lnTo>
                        <a:pt x="456" y="0"/>
                      </a:lnTo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080" name="Group 8"/>
              <p:cNvGrpSpPr>
                <a:grpSpLocks/>
              </p:cNvGrpSpPr>
              <p:nvPr/>
            </p:nvGrpSpPr>
            <p:grpSpPr bwMode="auto">
              <a:xfrm>
                <a:off x="96" y="2127"/>
                <a:ext cx="913" cy="688"/>
                <a:chOff x="96" y="2127"/>
                <a:chExt cx="913" cy="688"/>
              </a:xfrm>
            </p:grpSpPr>
            <p:sp>
              <p:nvSpPr>
                <p:cNvPr id="3081" name="Freeform 9"/>
                <p:cNvSpPr>
                  <a:spLocks/>
                </p:cNvSpPr>
                <p:nvPr/>
              </p:nvSpPr>
              <p:spPr bwMode="auto">
                <a:xfrm>
                  <a:off x="552" y="2127"/>
                  <a:ext cx="457" cy="688"/>
                </a:xfrm>
                <a:custGeom>
                  <a:avLst/>
                  <a:gdLst/>
                  <a:ahLst/>
                  <a:cxnLst>
                    <a:cxn ang="0">
                      <a:pos x="365" y="0"/>
                    </a:cxn>
                    <a:cxn ang="0">
                      <a:pos x="456" y="0"/>
                    </a:cxn>
                    <a:cxn ang="0">
                      <a:pos x="0" y="687"/>
                    </a:cxn>
                    <a:cxn ang="0">
                      <a:pos x="0" y="550"/>
                    </a:cxn>
                    <a:cxn ang="0">
                      <a:pos x="365" y="0"/>
                    </a:cxn>
                  </a:cxnLst>
                  <a:rect l="0" t="0" r="r" b="b"/>
                  <a:pathLst>
                    <a:path w="457" h="688">
                      <a:moveTo>
                        <a:pt x="365" y="0"/>
                      </a:moveTo>
                      <a:lnTo>
                        <a:pt x="456" y="0"/>
                      </a:lnTo>
                      <a:lnTo>
                        <a:pt x="0" y="687"/>
                      </a:lnTo>
                      <a:lnTo>
                        <a:pt x="0" y="550"/>
                      </a:lnTo>
                      <a:lnTo>
                        <a:pt x="365" y="0"/>
                      </a:lnTo>
                    </a:path>
                  </a:pathLst>
                </a:custGeom>
                <a:solidFill>
                  <a:schemeClr val="bg2"/>
                </a:soli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2" name="Freeform 10"/>
                <p:cNvSpPr>
                  <a:spLocks/>
                </p:cNvSpPr>
                <p:nvPr/>
              </p:nvSpPr>
              <p:spPr bwMode="auto">
                <a:xfrm>
                  <a:off x="96" y="2127"/>
                  <a:ext cx="457" cy="688"/>
                </a:xfrm>
                <a:custGeom>
                  <a:avLst/>
                  <a:gdLst/>
                  <a:ahLst/>
                  <a:cxnLst>
                    <a:cxn ang="0">
                      <a:pos x="90" y="0"/>
                    </a:cxn>
                    <a:cxn ang="0">
                      <a:pos x="456" y="550"/>
                    </a:cxn>
                    <a:cxn ang="0">
                      <a:pos x="456" y="687"/>
                    </a:cxn>
                    <a:cxn ang="0">
                      <a:pos x="0" y="0"/>
                    </a:cxn>
                    <a:cxn ang="0">
                      <a:pos x="90" y="0"/>
                    </a:cxn>
                  </a:cxnLst>
                  <a:rect l="0" t="0" r="r" b="b"/>
                  <a:pathLst>
                    <a:path w="457" h="688">
                      <a:moveTo>
                        <a:pt x="90" y="0"/>
                      </a:moveTo>
                      <a:lnTo>
                        <a:pt x="456" y="550"/>
                      </a:lnTo>
                      <a:lnTo>
                        <a:pt x="456" y="687"/>
                      </a:lnTo>
                      <a:lnTo>
                        <a:pt x="0" y="0"/>
                      </a:lnTo>
                      <a:lnTo>
                        <a:pt x="90" y="0"/>
                      </a:lnTo>
                    </a:path>
                  </a:pathLst>
                </a:custGeom>
                <a:solidFill>
                  <a:schemeClr val="bg2"/>
                </a:soli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3083" name="Group 11"/>
            <p:cNvGrpSpPr>
              <a:grpSpLocks/>
            </p:cNvGrpSpPr>
            <p:nvPr/>
          </p:nvGrpSpPr>
          <p:grpSpPr bwMode="auto">
            <a:xfrm>
              <a:off x="493" y="1555"/>
              <a:ext cx="525" cy="480"/>
              <a:chOff x="493" y="1555"/>
              <a:chExt cx="525" cy="480"/>
            </a:xfrm>
          </p:grpSpPr>
          <p:sp>
            <p:nvSpPr>
              <p:cNvPr id="3084" name="Freeform 12"/>
              <p:cNvSpPr>
                <a:spLocks/>
              </p:cNvSpPr>
              <p:nvPr/>
            </p:nvSpPr>
            <p:spPr bwMode="auto">
              <a:xfrm>
                <a:off x="493" y="1555"/>
                <a:ext cx="525" cy="480"/>
              </a:xfrm>
              <a:custGeom>
                <a:avLst/>
                <a:gdLst/>
                <a:ahLst/>
                <a:cxnLst>
                  <a:cxn ang="0">
                    <a:pos x="225" y="217"/>
                  </a:cxn>
                  <a:cxn ang="0">
                    <a:pos x="133" y="0"/>
                  </a:cxn>
                  <a:cxn ang="0">
                    <a:pos x="263" y="193"/>
                  </a:cxn>
                  <a:cxn ang="0">
                    <a:pos x="393" y="0"/>
                  </a:cxn>
                  <a:cxn ang="0">
                    <a:pos x="299" y="217"/>
                  </a:cxn>
                  <a:cxn ang="0">
                    <a:pos x="524" y="240"/>
                  </a:cxn>
                  <a:cxn ang="0">
                    <a:pos x="298" y="262"/>
                  </a:cxn>
                  <a:cxn ang="0">
                    <a:pos x="393" y="479"/>
                  </a:cxn>
                  <a:cxn ang="0">
                    <a:pos x="263" y="286"/>
                  </a:cxn>
                  <a:cxn ang="0">
                    <a:pos x="133" y="479"/>
                  </a:cxn>
                  <a:cxn ang="0">
                    <a:pos x="224" y="263"/>
                  </a:cxn>
                  <a:cxn ang="0">
                    <a:pos x="0" y="240"/>
                  </a:cxn>
                  <a:cxn ang="0">
                    <a:pos x="225" y="217"/>
                  </a:cxn>
                </a:cxnLst>
                <a:rect l="0" t="0" r="r" b="b"/>
                <a:pathLst>
                  <a:path w="525" h="480">
                    <a:moveTo>
                      <a:pt x="225" y="217"/>
                    </a:moveTo>
                    <a:lnTo>
                      <a:pt x="133" y="0"/>
                    </a:lnTo>
                    <a:lnTo>
                      <a:pt x="263" y="193"/>
                    </a:lnTo>
                    <a:lnTo>
                      <a:pt x="393" y="0"/>
                    </a:lnTo>
                    <a:lnTo>
                      <a:pt x="299" y="217"/>
                    </a:lnTo>
                    <a:lnTo>
                      <a:pt x="524" y="240"/>
                    </a:lnTo>
                    <a:lnTo>
                      <a:pt x="298" y="262"/>
                    </a:lnTo>
                    <a:lnTo>
                      <a:pt x="393" y="479"/>
                    </a:lnTo>
                    <a:lnTo>
                      <a:pt x="263" y="286"/>
                    </a:lnTo>
                    <a:lnTo>
                      <a:pt x="133" y="479"/>
                    </a:lnTo>
                    <a:lnTo>
                      <a:pt x="224" y="263"/>
                    </a:lnTo>
                    <a:lnTo>
                      <a:pt x="0" y="240"/>
                    </a:lnTo>
                    <a:lnTo>
                      <a:pt x="225" y="217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5" name="Freeform 13"/>
              <p:cNvSpPr>
                <a:spLocks/>
              </p:cNvSpPr>
              <p:nvPr/>
            </p:nvSpPr>
            <p:spPr bwMode="auto">
              <a:xfrm>
                <a:off x="565" y="1620"/>
                <a:ext cx="382" cy="350"/>
              </a:xfrm>
              <a:custGeom>
                <a:avLst/>
                <a:gdLst/>
                <a:ahLst/>
                <a:cxnLst>
                  <a:cxn ang="0">
                    <a:pos x="153" y="153"/>
                  </a:cxn>
                  <a:cxn ang="0">
                    <a:pos x="95" y="0"/>
                  </a:cxn>
                  <a:cxn ang="0">
                    <a:pos x="191" y="128"/>
                  </a:cxn>
                  <a:cxn ang="0">
                    <a:pos x="284" y="0"/>
                  </a:cxn>
                  <a:cxn ang="0">
                    <a:pos x="227" y="153"/>
                  </a:cxn>
                  <a:cxn ang="0">
                    <a:pos x="381" y="175"/>
                  </a:cxn>
                  <a:cxn ang="0">
                    <a:pos x="226" y="196"/>
                  </a:cxn>
                  <a:cxn ang="0">
                    <a:pos x="284" y="349"/>
                  </a:cxn>
                  <a:cxn ang="0">
                    <a:pos x="191" y="221"/>
                  </a:cxn>
                  <a:cxn ang="0">
                    <a:pos x="95" y="349"/>
                  </a:cxn>
                  <a:cxn ang="0">
                    <a:pos x="152" y="198"/>
                  </a:cxn>
                  <a:cxn ang="0">
                    <a:pos x="0" y="175"/>
                  </a:cxn>
                  <a:cxn ang="0">
                    <a:pos x="153" y="153"/>
                  </a:cxn>
                </a:cxnLst>
                <a:rect l="0" t="0" r="r" b="b"/>
                <a:pathLst>
                  <a:path w="382" h="350">
                    <a:moveTo>
                      <a:pt x="153" y="153"/>
                    </a:moveTo>
                    <a:lnTo>
                      <a:pt x="95" y="0"/>
                    </a:lnTo>
                    <a:lnTo>
                      <a:pt x="191" y="128"/>
                    </a:lnTo>
                    <a:lnTo>
                      <a:pt x="284" y="0"/>
                    </a:lnTo>
                    <a:lnTo>
                      <a:pt x="227" y="153"/>
                    </a:lnTo>
                    <a:lnTo>
                      <a:pt x="381" y="175"/>
                    </a:lnTo>
                    <a:lnTo>
                      <a:pt x="226" y="196"/>
                    </a:lnTo>
                    <a:lnTo>
                      <a:pt x="284" y="349"/>
                    </a:lnTo>
                    <a:lnTo>
                      <a:pt x="191" y="221"/>
                    </a:lnTo>
                    <a:lnTo>
                      <a:pt x="95" y="349"/>
                    </a:lnTo>
                    <a:lnTo>
                      <a:pt x="152" y="198"/>
                    </a:lnTo>
                    <a:lnTo>
                      <a:pt x="0" y="175"/>
                    </a:lnTo>
                    <a:lnTo>
                      <a:pt x="153" y="153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6" name="Freeform 14"/>
              <p:cNvSpPr>
                <a:spLocks/>
              </p:cNvSpPr>
              <p:nvPr/>
            </p:nvSpPr>
            <p:spPr bwMode="auto">
              <a:xfrm>
                <a:off x="621" y="1629"/>
                <a:ext cx="270" cy="332"/>
              </a:xfrm>
              <a:custGeom>
                <a:avLst/>
                <a:gdLst/>
                <a:ahLst/>
                <a:cxnLst>
                  <a:cxn ang="0">
                    <a:pos x="0" y="84"/>
                  </a:cxn>
                  <a:cxn ang="0">
                    <a:pos x="122" y="143"/>
                  </a:cxn>
                  <a:cxn ang="0">
                    <a:pos x="135" y="0"/>
                  </a:cxn>
                  <a:cxn ang="0">
                    <a:pos x="147" y="143"/>
                  </a:cxn>
                  <a:cxn ang="0">
                    <a:pos x="268" y="82"/>
                  </a:cxn>
                  <a:cxn ang="0">
                    <a:pos x="159" y="166"/>
                  </a:cxn>
                  <a:cxn ang="0">
                    <a:pos x="269" y="249"/>
                  </a:cxn>
                  <a:cxn ang="0">
                    <a:pos x="147" y="189"/>
                  </a:cxn>
                  <a:cxn ang="0">
                    <a:pos x="135" y="331"/>
                  </a:cxn>
                  <a:cxn ang="0">
                    <a:pos x="122" y="189"/>
                  </a:cxn>
                  <a:cxn ang="0">
                    <a:pos x="0" y="249"/>
                  </a:cxn>
                  <a:cxn ang="0">
                    <a:pos x="110" y="166"/>
                  </a:cxn>
                  <a:cxn ang="0">
                    <a:pos x="0" y="84"/>
                  </a:cxn>
                </a:cxnLst>
                <a:rect l="0" t="0" r="r" b="b"/>
                <a:pathLst>
                  <a:path w="270" h="332">
                    <a:moveTo>
                      <a:pt x="0" y="84"/>
                    </a:moveTo>
                    <a:lnTo>
                      <a:pt x="122" y="143"/>
                    </a:lnTo>
                    <a:lnTo>
                      <a:pt x="135" y="0"/>
                    </a:lnTo>
                    <a:lnTo>
                      <a:pt x="147" y="143"/>
                    </a:lnTo>
                    <a:lnTo>
                      <a:pt x="268" y="82"/>
                    </a:lnTo>
                    <a:lnTo>
                      <a:pt x="159" y="166"/>
                    </a:lnTo>
                    <a:lnTo>
                      <a:pt x="269" y="249"/>
                    </a:lnTo>
                    <a:lnTo>
                      <a:pt x="147" y="189"/>
                    </a:lnTo>
                    <a:lnTo>
                      <a:pt x="135" y="331"/>
                    </a:lnTo>
                    <a:lnTo>
                      <a:pt x="122" y="189"/>
                    </a:lnTo>
                    <a:lnTo>
                      <a:pt x="0" y="249"/>
                    </a:lnTo>
                    <a:lnTo>
                      <a:pt x="110" y="166"/>
                    </a:lnTo>
                    <a:lnTo>
                      <a:pt x="0" y="84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7" name="Freeform 15"/>
              <p:cNvSpPr>
                <a:spLocks/>
              </p:cNvSpPr>
              <p:nvPr/>
            </p:nvSpPr>
            <p:spPr bwMode="auto">
              <a:xfrm>
                <a:off x="722" y="1752"/>
                <a:ext cx="68" cy="85"/>
              </a:xfrm>
              <a:custGeom>
                <a:avLst/>
                <a:gdLst/>
                <a:ahLst/>
                <a:cxnLst>
                  <a:cxn ang="0">
                    <a:pos x="0" y="20"/>
                  </a:cxn>
                  <a:cxn ang="0">
                    <a:pos x="27" y="30"/>
                  </a:cxn>
                  <a:cxn ang="0">
                    <a:pos x="33" y="0"/>
                  </a:cxn>
                  <a:cxn ang="0">
                    <a:pos x="39" y="30"/>
                  </a:cxn>
                  <a:cxn ang="0">
                    <a:pos x="67" y="20"/>
                  </a:cxn>
                  <a:cxn ang="0">
                    <a:pos x="45" y="42"/>
                  </a:cxn>
                  <a:cxn ang="0">
                    <a:pos x="67" y="62"/>
                  </a:cxn>
                  <a:cxn ang="0">
                    <a:pos x="39" y="52"/>
                  </a:cxn>
                  <a:cxn ang="0">
                    <a:pos x="33" y="84"/>
                  </a:cxn>
                  <a:cxn ang="0">
                    <a:pos x="27" y="52"/>
                  </a:cxn>
                  <a:cxn ang="0">
                    <a:pos x="0" y="62"/>
                  </a:cxn>
                  <a:cxn ang="0">
                    <a:pos x="21" y="42"/>
                  </a:cxn>
                  <a:cxn ang="0">
                    <a:pos x="0" y="20"/>
                  </a:cxn>
                </a:cxnLst>
                <a:rect l="0" t="0" r="r" b="b"/>
                <a:pathLst>
                  <a:path w="68" h="85">
                    <a:moveTo>
                      <a:pt x="0" y="20"/>
                    </a:moveTo>
                    <a:lnTo>
                      <a:pt x="27" y="30"/>
                    </a:lnTo>
                    <a:lnTo>
                      <a:pt x="33" y="0"/>
                    </a:lnTo>
                    <a:lnTo>
                      <a:pt x="39" y="30"/>
                    </a:lnTo>
                    <a:lnTo>
                      <a:pt x="67" y="20"/>
                    </a:lnTo>
                    <a:lnTo>
                      <a:pt x="45" y="42"/>
                    </a:lnTo>
                    <a:lnTo>
                      <a:pt x="67" y="62"/>
                    </a:lnTo>
                    <a:lnTo>
                      <a:pt x="39" y="52"/>
                    </a:lnTo>
                    <a:lnTo>
                      <a:pt x="33" y="84"/>
                    </a:lnTo>
                    <a:lnTo>
                      <a:pt x="27" y="52"/>
                    </a:lnTo>
                    <a:lnTo>
                      <a:pt x="0" y="62"/>
                    </a:lnTo>
                    <a:lnTo>
                      <a:pt x="21" y="42"/>
                    </a:lnTo>
                    <a:lnTo>
                      <a:pt x="0" y="20"/>
                    </a:lnTo>
                  </a:path>
                </a:pathLst>
              </a:custGeom>
              <a:solidFill>
                <a:srgbClr val="F9F9F9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088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370013" y="21336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9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90" name="Rectangle 1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3091" name="Rectangle 1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3092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3746658-3624-49F4-B298-A1C73E139F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085E26-2481-4AF8-8075-61D32619EF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76250"/>
            <a:ext cx="1943100" cy="5619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76250"/>
            <a:ext cx="5676900" cy="5619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99B798-5303-46E4-A072-96CFA36DF9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BC2C02-0321-4516-AF90-8116A36B4D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463F90-6C98-413A-A077-A8B167C212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69B4E0-2B1E-4909-8886-F8F92C160D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5F026A-F2CD-4419-A6C7-5FA9AB4987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AE131A-700F-4DFA-8ADB-150EF17683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1DB194-62EB-410C-B332-617EF2667B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6E8F5A-AF7A-430E-B066-886CA14085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1519CB-B579-4C72-B27E-3739FF3DAE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203200" y="276225"/>
            <a:ext cx="1260475" cy="1601788"/>
            <a:chOff x="128" y="174"/>
            <a:chExt cx="794" cy="1009"/>
          </a:xfrm>
        </p:grpSpPr>
        <p:grpSp>
          <p:nvGrpSpPr>
            <p:cNvPr id="2051" name="Group 3"/>
            <p:cNvGrpSpPr>
              <a:grpSpLocks/>
            </p:cNvGrpSpPr>
            <p:nvPr/>
          </p:nvGrpSpPr>
          <p:grpSpPr bwMode="auto">
            <a:xfrm>
              <a:off x="128" y="174"/>
              <a:ext cx="737" cy="1009"/>
              <a:chOff x="128" y="174"/>
              <a:chExt cx="737" cy="1009"/>
            </a:xfrm>
          </p:grpSpPr>
          <p:sp>
            <p:nvSpPr>
              <p:cNvPr id="2052" name="Freeform 4"/>
              <p:cNvSpPr>
                <a:spLocks/>
              </p:cNvSpPr>
              <p:nvPr/>
            </p:nvSpPr>
            <p:spPr bwMode="auto">
              <a:xfrm>
                <a:off x="197" y="272"/>
                <a:ext cx="599" cy="815"/>
              </a:xfrm>
              <a:custGeom>
                <a:avLst/>
                <a:gdLst/>
                <a:ahLst/>
                <a:cxnLst>
                  <a:cxn ang="0">
                    <a:pos x="299" y="0"/>
                  </a:cxn>
                  <a:cxn ang="0">
                    <a:pos x="0" y="407"/>
                  </a:cxn>
                  <a:cxn ang="0">
                    <a:pos x="299" y="814"/>
                  </a:cxn>
                  <a:cxn ang="0">
                    <a:pos x="598" y="407"/>
                  </a:cxn>
                  <a:cxn ang="0">
                    <a:pos x="299" y="0"/>
                  </a:cxn>
                </a:cxnLst>
                <a:rect l="0" t="0" r="r" b="b"/>
                <a:pathLst>
                  <a:path w="599" h="815">
                    <a:moveTo>
                      <a:pt x="299" y="0"/>
                    </a:moveTo>
                    <a:lnTo>
                      <a:pt x="0" y="407"/>
                    </a:lnTo>
                    <a:lnTo>
                      <a:pt x="299" y="814"/>
                    </a:lnTo>
                    <a:lnTo>
                      <a:pt x="598" y="407"/>
                    </a:lnTo>
                    <a:lnTo>
                      <a:pt x="299" y="0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053" name="Group 5"/>
              <p:cNvGrpSpPr>
                <a:grpSpLocks/>
              </p:cNvGrpSpPr>
              <p:nvPr/>
            </p:nvGrpSpPr>
            <p:grpSpPr bwMode="auto">
              <a:xfrm>
                <a:off x="128" y="174"/>
                <a:ext cx="737" cy="505"/>
                <a:chOff x="128" y="174"/>
                <a:chExt cx="737" cy="505"/>
              </a:xfrm>
            </p:grpSpPr>
            <p:sp>
              <p:nvSpPr>
                <p:cNvPr id="2054" name="Freeform 6"/>
                <p:cNvSpPr>
                  <a:spLocks/>
                </p:cNvSpPr>
                <p:nvPr/>
              </p:nvSpPr>
              <p:spPr bwMode="auto">
                <a:xfrm>
                  <a:off x="496" y="174"/>
                  <a:ext cx="369" cy="505"/>
                </a:xfrm>
                <a:custGeom>
                  <a:avLst/>
                  <a:gdLst/>
                  <a:ahLst/>
                  <a:cxnLst>
                    <a:cxn ang="0">
                      <a:pos x="0" y="100"/>
                    </a:cxn>
                    <a:cxn ang="0">
                      <a:pos x="0" y="0"/>
                    </a:cxn>
                    <a:cxn ang="0">
                      <a:pos x="368" y="504"/>
                    </a:cxn>
                    <a:cxn ang="0">
                      <a:pos x="295" y="504"/>
                    </a:cxn>
                    <a:cxn ang="0">
                      <a:pos x="0" y="100"/>
                    </a:cxn>
                  </a:cxnLst>
                  <a:rect l="0" t="0" r="r" b="b"/>
                  <a:pathLst>
                    <a:path w="369" h="505">
                      <a:moveTo>
                        <a:pt x="0" y="100"/>
                      </a:moveTo>
                      <a:lnTo>
                        <a:pt x="0" y="0"/>
                      </a:lnTo>
                      <a:lnTo>
                        <a:pt x="368" y="504"/>
                      </a:lnTo>
                      <a:lnTo>
                        <a:pt x="295" y="504"/>
                      </a:lnTo>
                      <a:lnTo>
                        <a:pt x="0" y="100"/>
                      </a:lnTo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5" name="Freeform 7"/>
                <p:cNvSpPr>
                  <a:spLocks/>
                </p:cNvSpPr>
                <p:nvPr/>
              </p:nvSpPr>
              <p:spPr bwMode="auto">
                <a:xfrm>
                  <a:off x="128" y="174"/>
                  <a:ext cx="369" cy="505"/>
                </a:xfrm>
                <a:custGeom>
                  <a:avLst/>
                  <a:gdLst/>
                  <a:ahLst/>
                  <a:cxnLst>
                    <a:cxn ang="0">
                      <a:pos x="368" y="0"/>
                    </a:cxn>
                    <a:cxn ang="0">
                      <a:pos x="368" y="100"/>
                    </a:cxn>
                    <a:cxn ang="0">
                      <a:pos x="73" y="504"/>
                    </a:cxn>
                    <a:cxn ang="0">
                      <a:pos x="0" y="504"/>
                    </a:cxn>
                    <a:cxn ang="0">
                      <a:pos x="368" y="0"/>
                    </a:cxn>
                  </a:cxnLst>
                  <a:rect l="0" t="0" r="r" b="b"/>
                  <a:pathLst>
                    <a:path w="369" h="505">
                      <a:moveTo>
                        <a:pt x="368" y="0"/>
                      </a:moveTo>
                      <a:lnTo>
                        <a:pt x="368" y="100"/>
                      </a:lnTo>
                      <a:lnTo>
                        <a:pt x="73" y="504"/>
                      </a:lnTo>
                      <a:lnTo>
                        <a:pt x="0" y="504"/>
                      </a:lnTo>
                      <a:lnTo>
                        <a:pt x="368" y="0"/>
                      </a:lnTo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056" name="Group 8"/>
              <p:cNvGrpSpPr>
                <a:grpSpLocks/>
              </p:cNvGrpSpPr>
              <p:nvPr/>
            </p:nvGrpSpPr>
            <p:grpSpPr bwMode="auto">
              <a:xfrm>
                <a:off x="128" y="678"/>
                <a:ext cx="737" cy="505"/>
                <a:chOff x="128" y="678"/>
                <a:chExt cx="737" cy="505"/>
              </a:xfrm>
            </p:grpSpPr>
            <p:sp>
              <p:nvSpPr>
                <p:cNvPr id="2057" name="Freeform 9"/>
                <p:cNvSpPr>
                  <a:spLocks/>
                </p:cNvSpPr>
                <p:nvPr/>
              </p:nvSpPr>
              <p:spPr bwMode="auto">
                <a:xfrm>
                  <a:off x="496" y="678"/>
                  <a:ext cx="369" cy="505"/>
                </a:xfrm>
                <a:custGeom>
                  <a:avLst/>
                  <a:gdLst/>
                  <a:ahLst/>
                  <a:cxnLst>
                    <a:cxn ang="0">
                      <a:pos x="295" y="0"/>
                    </a:cxn>
                    <a:cxn ang="0">
                      <a:pos x="368" y="0"/>
                    </a:cxn>
                    <a:cxn ang="0">
                      <a:pos x="0" y="504"/>
                    </a:cxn>
                    <a:cxn ang="0">
                      <a:pos x="0" y="404"/>
                    </a:cxn>
                    <a:cxn ang="0">
                      <a:pos x="295" y="0"/>
                    </a:cxn>
                  </a:cxnLst>
                  <a:rect l="0" t="0" r="r" b="b"/>
                  <a:pathLst>
                    <a:path w="369" h="505">
                      <a:moveTo>
                        <a:pt x="295" y="0"/>
                      </a:moveTo>
                      <a:lnTo>
                        <a:pt x="368" y="0"/>
                      </a:lnTo>
                      <a:lnTo>
                        <a:pt x="0" y="504"/>
                      </a:lnTo>
                      <a:lnTo>
                        <a:pt x="0" y="404"/>
                      </a:lnTo>
                      <a:lnTo>
                        <a:pt x="295" y="0"/>
                      </a:lnTo>
                    </a:path>
                  </a:pathLst>
                </a:custGeom>
                <a:solidFill>
                  <a:schemeClr val="bg2"/>
                </a:soli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8" name="Freeform 10"/>
                <p:cNvSpPr>
                  <a:spLocks/>
                </p:cNvSpPr>
                <p:nvPr/>
              </p:nvSpPr>
              <p:spPr bwMode="auto">
                <a:xfrm>
                  <a:off x="128" y="678"/>
                  <a:ext cx="369" cy="505"/>
                </a:xfrm>
                <a:custGeom>
                  <a:avLst/>
                  <a:gdLst/>
                  <a:ahLst/>
                  <a:cxnLst>
                    <a:cxn ang="0">
                      <a:pos x="73" y="0"/>
                    </a:cxn>
                    <a:cxn ang="0">
                      <a:pos x="368" y="404"/>
                    </a:cxn>
                    <a:cxn ang="0">
                      <a:pos x="368" y="504"/>
                    </a:cxn>
                    <a:cxn ang="0">
                      <a:pos x="0" y="0"/>
                    </a:cxn>
                    <a:cxn ang="0">
                      <a:pos x="73" y="0"/>
                    </a:cxn>
                  </a:cxnLst>
                  <a:rect l="0" t="0" r="r" b="b"/>
                  <a:pathLst>
                    <a:path w="369" h="505">
                      <a:moveTo>
                        <a:pt x="73" y="0"/>
                      </a:moveTo>
                      <a:lnTo>
                        <a:pt x="368" y="404"/>
                      </a:lnTo>
                      <a:lnTo>
                        <a:pt x="368" y="504"/>
                      </a:lnTo>
                      <a:lnTo>
                        <a:pt x="0" y="0"/>
                      </a:lnTo>
                      <a:lnTo>
                        <a:pt x="73" y="0"/>
                      </a:lnTo>
                    </a:path>
                  </a:pathLst>
                </a:custGeom>
                <a:solidFill>
                  <a:schemeClr val="bg2"/>
                </a:soli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059" name="Group 11"/>
            <p:cNvGrpSpPr>
              <a:grpSpLocks/>
            </p:cNvGrpSpPr>
            <p:nvPr/>
          </p:nvGrpSpPr>
          <p:grpSpPr bwMode="auto">
            <a:xfrm>
              <a:off x="397" y="211"/>
              <a:ext cx="525" cy="480"/>
              <a:chOff x="397" y="211"/>
              <a:chExt cx="525" cy="480"/>
            </a:xfrm>
          </p:grpSpPr>
          <p:sp>
            <p:nvSpPr>
              <p:cNvPr id="2060" name="Freeform 12"/>
              <p:cNvSpPr>
                <a:spLocks/>
              </p:cNvSpPr>
              <p:nvPr/>
            </p:nvSpPr>
            <p:spPr bwMode="auto">
              <a:xfrm>
                <a:off x="397" y="211"/>
                <a:ext cx="525" cy="480"/>
              </a:xfrm>
              <a:custGeom>
                <a:avLst/>
                <a:gdLst/>
                <a:ahLst/>
                <a:cxnLst>
                  <a:cxn ang="0">
                    <a:pos x="225" y="217"/>
                  </a:cxn>
                  <a:cxn ang="0">
                    <a:pos x="133" y="0"/>
                  </a:cxn>
                  <a:cxn ang="0">
                    <a:pos x="263" y="193"/>
                  </a:cxn>
                  <a:cxn ang="0">
                    <a:pos x="393" y="0"/>
                  </a:cxn>
                  <a:cxn ang="0">
                    <a:pos x="299" y="217"/>
                  </a:cxn>
                  <a:cxn ang="0">
                    <a:pos x="524" y="240"/>
                  </a:cxn>
                  <a:cxn ang="0">
                    <a:pos x="298" y="262"/>
                  </a:cxn>
                  <a:cxn ang="0">
                    <a:pos x="393" y="479"/>
                  </a:cxn>
                  <a:cxn ang="0">
                    <a:pos x="263" y="286"/>
                  </a:cxn>
                  <a:cxn ang="0">
                    <a:pos x="133" y="479"/>
                  </a:cxn>
                  <a:cxn ang="0">
                    <a:pos x="224" y="263"/>
                  </a:cxn>
                  <a:cxn ang="0">
                    <a:pos x="0" y="240"/>
                  </a:cxn>
                  <a:cxn ang="0">
                    <a:pos x="225" y="217"/>
                  </a:cxn>
                </a:cxnLst>
                <a:rect l="0" t="0" r="r" b="b"/>
                <a:pathLst>
                  <a:path w="525" h="480">
                    <a:moveTo>
                      <a:pt x="225" y="217"/>
                    </a:moveTo>
                    <a:lnTo>
                      <a:pt x="133" y="0"/>
                    </a:lnTo>
                    <a:lnTo>
                      <a:pt x="263" y="193"/>
                    </a:lnTo>
                    <a:lnTo>
                      <a:pt x="393" y="0"/>
                    </a:lnTo>
                    <a:lnTo>
                      <a:pt x="299" y="217"/>
                    </a:lnTo>
                    <a:lnTo>
                      <a:pt x="524" y="240"/>
                    </a:lnTo>
                    <a:lnTo>
                      <a:pt x="298" y="262"/>
                    </a:lnTo>
                    <a:lnTo>
                      <a:pt x="393" y="479"/>
                    </a:lnTo>
                    <a:lnTo>
                      <a:pt x="263" y="286"/>
                    </a:lnTo>
                    <a:lnTo>
                      <a:pt x="133" y="479"/>
                    </a:lnTo>
                    <a:lnTo>
                      <a:pt x="224" y="263"/>
                    </a:lnTo>
                    <a:lnTo>
                      <a:pt x="0" y="240"/>
                    </a:lnTo>
                    <a:lnTo>
                      <a:pt x="225" y="217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1" name="Freeform 13"/>
              <p:cNvSpPr>
                <a:spLocks/>
              </p:cNvSpPr>
              <p:nvPr/>
            </p:nvSpPr>
            <p:spPr bwMode="auto">
              <a:xfrm>
                <a:off x="469" y="276"/>
                <a:ext cx="382" cy="350"/>
              </a:xfrm>
              <a:custGeom>
                <a:avLst/>
                <a:gdLst/>
                <a:ahLst/>
                <a:cxnLst>
                  <a:cxn ang="0">
                    <a:pos x="153" y="153"/>
                  </a:cxn>
                  <a:cxn ang="0">
                    <a:pos x="95" y="0"/>
                  </a:cxn>
                  <a:cxn ang="0">
                    <a:pos x="191" y="128"/>
                  </a:cxn>
                  <a:cxn ang="0">
                    <a:pos x="284" y="0"/>
                  </a:cxn>
                  <a:cxn ang="0">
                    <a:pos x="227" y="153"/>
                  </a:cxn>
                  <a:cxn ang="0">
                    <a:pos x="381" y="175"/>
                  </a:cxn>
                  <a:cxn ang="0">
                    <a:pos x="226" y="196"/>
                  </a:cxn>
                  <a:cxn ang="0">
                    <a:pos x="284" y="349"/>
                  </a:cxn>
                  <a:cxn ang="0">
                    <a:pos x="191" y="221"/>
                  </a:cxn>
                  <a:cxn ang="0">
                    <a:pos x="95" y="349"/>
                  </a:cxn>
                  <a:cxn ang="0">
                    <a:pos x="152" y="198"/>
                  </a:cxn>
                  <a:cxn ang="0">
                    <a:pos x="0" y="175"/>
                  </a:cxn>
                  <a:cxn ang="0">
                    <a:pos x="153" y="153"/>
                  </a:cxn>
                </a:cxnLst>
                <a:rect l="0" t="0" r="r" b="b"/>
                <a:pathLst>
                  <a:path w="382" h="350">
                    <a:moveTo>
                      <a:pt x="153" y="153"/>
                    </a:moveTo>
                    <a:lnTo>
                      <a:pt x="95" y="0"/>
                    </a:lnTo>
                    <a:lnTo>
                      <a:pt x="191" y="128"/>
                    </a:lnTo>
                    <a:lnTo>
                      <a:pt x="284" y="0"/>
                    </a:lnTo>
                    <a:lnTo>
                      <a:pt x="227" y="153"/>
                    </a:lnTo>
                    <a:lnTo>
                      <a:pt x="381" y="175"/>
                    </a:lnTo>
                    <a:lnTo>
                      <a:pt x="226" y="196"/>
                    </a:lnTo>
                    <a:lnTo>
                      <a:pt x="284" y="349"/>
                    </a:lnTo>
                    <a:lnTo>
                      <a:pt x="191" y="221"/>
                    </a:lnTo>
                    <a:lnTo>
                      <a:pt x="95" y="349"/>
                    </a:lnTo>
                    <a:lnTo>
                      <a:pt x="152" y="198"/>
                    </a:lnTo>
                    <a:lnTo>
                      <a:pt x="0" y="175"/>
                    </a:lnTo>
                    <a:lnTo>
                      <a:pt x="153" y="153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2" name="Freeform 14"/>
              <p:cNvSpPr>
                <a:spLocks/>
              </p:cNvSpPr>
              <p:nvPr/>
            </p:nvSpPr>
            <p:spPr bwMode="auto">
              <a:xfrm>
                <a:off x="525" y="285"/>
                <a:ext cx="270" cy="332"/>
              </a:xfrm>
              <a:custGeom>
                <a:avLst/>
                <a:gdLst/>
                <a:ahLst/>
                <a:cxnLst>
                  <a:cxn ang="0">
                    <a:pos x="0" y="84"/>
                  </a:cxn>
                  <a:cxn ang="0">
                    <a:pos x="122" y="143"/>
                  </a:cxn>
                  <a:cxn ang="0">
                    <a:pos x="135" y="0"/>
                  </a:cxn>
                  <a:cxn ang="0">
                    <a:pos x="147" y="143"/>
                  </a:cxn>
                  <a:cxn ang="0">
                    <a:pos x="268" y="82"/>
                  </a:cxn>
                  <a:cxn ang="0">
                    <a:pos x="159" y="166"/>
                  </a:cxn>
                  <a:cxn ang="0">
                    <a:pos x="269" y="249"/>
                  </a:cxn>
                  <a:cxn ang="0">
                    <a:pos x="147" y="189"/>
                  </a:cxn>
                  <a:cxn ang="0">
                    <a:pos x="135" y="331"/>
                  </a:cxn>
                  <a:cxn ang="0">
                    <a:pos x="122" y="189"/>
                  </a:cxn>
                  <a:cxn ang="0">
                    <a:pos x="0" y="249"/>
                  </a:cxn>
                  <a:cxn ang="0">
                    <a:pos x="110" y="166"/>
                  </a:cxn>
                  <a:cxn ang="0">
                    <a:pos x="0" y="84"/>
                  </a:cxn>
                </a:cxnLst>
                <a:rect l="0" t="0" r="r" b="b"/>
                <a:pathLst>
                  <a:path w="270" h="332">
                    <a:moveTo>
                      <a:pt x="0" y="84"/>
                    </a:moveTo>
                    <a:lnTo>
                      <a:pt x="122" y="143"/>
                    </a:lnTo>
                    <a:lnTo>
                      <a:pt x="135" y="0"/>
                    </a:lnTo>
                    <a:lnTo>
                      <a:pt x="147" y="143"/>
                    </a:lnTo>
                    <a:lnTo>
                      <a:pt x="268" y="82"/>
                    </a:lnTo>
                    <a:lnTo>
                      <a:pt x="159" y="166"/>
                    </a:lnTo>
                    <a:lnTo>
                      <a:pt x="269" y="249"/>
                    </a:lnTo>
                    <a:lnTo>
                      <a:pt x="147" y="189"/>
                    </a:lnTo>
                    <a:lnTo>
                      <a:pt x="135" y="331"/>
                    </a:lnTo>
                    <a:lnTo>
                      <a:pt x="122" y="189"/>
                    </a:lnTo>
                    <a:lnTo>
                      <a:pt x="0" y="249"/>
                    </a:lnTo>
                    <a:lnTo>
                      <a:pt x="110" y="166"/>
                    </a:lnTo>
                    <a:lnTo>
                      <a:pt x="0" y="84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3" name="Freeform 15"/>
              <p:cNvSpPr>
                <a:spLocks/>
              </p:cNvSpPr>
              <p:nvPr/>
            </p:nvSpPr>
            <p:spPr bwMode="auto">
              <a:xfrm>
                <a:off x="626" y="408"/>
                <a:ext cx="68" cy="85"/>
              </a:xfrm>
              <a:custGeom>
                <a:avLst/>
                <a:gdLst/>
                <a:ahLst/>
                <a:cxnLst>
                  <a:cxn ang="0">
                    <a:pos x="0" y="20"/>
                  </a:cxn>
                  <a:cxn ang="0">
                    <a:pos x="27" y="30"/>
                  </a:cxn>
                  <a:cxn ang="0">
                    <a:pos x="33" y="0"/>
                  </a:cxn>
                  <a:cxn ang="0">
                    <a:pos x="39" y="30"/>
                  </a:cxn>
                  <a:cxn ang="0">
                    <a:pos x="67" y="20"/>
                  </a:cxn>
                  <a:cxn ang="0">
                    <a:pos x="45" y="42"/>
                  </a:cxn>
                  <a:cxn ang="0">
                    <a:pos x="67" y="62"/>
                  </a:cxn>
                  <a:cxn ang="0">
                    <a:pos x="39" y="52"/>
                  </a:cxn>
                  <a:cxn ang="0">
                    <a:pos x="33" y="84"/>
                  </a:cxn>
                  <a:cxn ang="0">
                    <a:pos x="27" y="52"/>
                  </a:cxn>
                  <a:cxn ang="0">
                    <a:pos x="0" y="62"/>
                  </a:cxn>
                  <a:cxn ang="0">
                    <a:pos x="21" y="42"/>
                  </a:cxn>
                  <a:cxn ang="0">
                    <a:pos x="0" y="20"/>
                  </a:cxn>
                </a:cxnLst>
                <a:rect l="0" t="0" r="r" b="b"/>
                <a:pathLst>
                  <a:path w="68" h="85">
                    <a:moveTo>
                      <a:pt x="0" y="20"/>
                    </a:moveTo>
                    <a:lnTo>
                      <a:pt x="27" y="30"/>
                    </a:lnTo>
                    <a:lnTo>
                      <a:pt x="33" y="0"/>
                    </a:lnTo>
                    <a:lnTo>
                      <a:pt x="39" y="30"/>
                    </a:lnTo>
                    <a:lnTo>
                      <a:pt x="67" y="20"/>
                    </a:lnTo>
                    <a:lnTo>
                      <a:pt x="45" y="42"/>
                    </a:lnTo>
                    <a:lnTo>
                      <a:pt x="67" y="62"/>
                    </a:lnTo>
                    <a:lnTo>
                      <a:pt x="39" y="52"/>
                    </a:lnTo>
                    <a:lnTo>
                      <a:pt x="33" y="84"/>
                    </a:lnTo>
                    <a:lnTo>
                      <a:pt x="27" y="52"/>
                    </a:lnTo>
                    <a:lnTo>
                      <a:pt x="0" y="62"/>
                    </a:lnTo>
                    <a:lnTo>
                      <a:pt x="21" y="42"/>
                    </a:lnTo>
                    <a:lnTo>
                      <a:pt x="0" y="20"/>
                    </a:lnTo>
                  </a:path>
                </a:pathLst>
              </a:custGeom>
              <a:solidFill>
                <a:srgbClr val="F9F9F9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064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476250"/>
            <a:ext cx="70866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65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66" name="Rectangle 1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i="0">
                <a:solidFill>
                  <a:schemeClr val="tx1"/>
                </a:solidFill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67" name="Rectangle 1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i="0">
                <a:solidFill>
                  <a:schemeClr val="tx1"/>
                </a:solidFill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68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i="0">
                <a:solidFill>
                  <a:schemeClr val="tx1"/>
                </a:solidFill>
                <a:effectLst/>
                <a:latin typeface="Times New Roman" charset="0"/>
              </a:defRPr>
            </a:lvl1pPr>
          </a:lstStyle>
          <a:p>
            <a:fld id="{D3149F1F-3757-4EDB-AE53-DA5990A606A5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>
    <p:random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u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Monotype Sorts" pitchFamily="2" charset="2"/>
        <a:buChar char="u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Monotype Sorts" pitchFamily="2" charset="2"/>
        <a:buChar char="u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143000"/>
            <a:ext cx="7772400" cy="2819400"/>
          </a:xfrm>
        </p:spPr>
        <p:txBody>
          <a:bodyPr/>
          <a:lstStyle/>
          <a:p>
            <a:r>
              <a:rPr lang="en-US" sz="8000" dirty="0"/>
              <a:t>Properties of </a:t>
            </a:r>
            <a:r>
              <a:rPr lang="en-US" sz="8000" dirty="0" smtClean="0"/>
              <a:t>Matter</a:t>
            </a:r>
            <a:br>
              <a:rPr lang="en-US" sz="8000" dirty="0" smtClean="0"/>
            </a:br>
            <a:r>
              <a:rPr lang="en-US" sz="8000" dirty="0" smtClean="0"/>
              <a:t>Unit 5</a:t>
            </a:r>
            <a:br>
              <a:rPr lang="en-US" sz="8000" dirty="0" smtClean="0"/>
            </a:br>
            <a:r>
              <a:rPr lang="en-US" sz="8000" dirty="0" smtClean="0"/>
              <a:t>Notes (#43)</a:t>
            </a:r>
            <a:endParaRPr lang="en-US" sz="8000" dirty="0"/>
          </a:p>
        </p:txBody>
      </p:sp>
    </p:spTree>
  </p:cSld>
  <p:clrMapOvr>
    <a:masterClrMapping/>
  </p:clrMapOvr>
  <p:transition>
    <p:wheel spokes="0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04800"/>
            <a:ext cx="7086600" cy="1276350"/>
          </a:xfrm>
        </p:spPr>
        <p:txBody>
          <a:bodyPr/>
          <a:lstStyle/>
          <a:p>
            <a:r>
              <a:rPr lang="en-US" sz="7200" dirty="0">
                <a:latin typeface="Book Antiqua" pitchFamily="18" charset="0"/>
              </a:rPr>
              <a:t>Density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4400" dirty="0" smtClean="0">
                <a:latin typeface="Arial Black" pitchFamily="34" charset="0"/>
              </a:rPr>
              <a:t>= Mass to Volume Ratio</a:t>
            </a:r>
          </a:p>
          <a:p>
            <a:pPr marL="0" indent="0">
              <a:buNone/>
            </a:pPr>
            <a:endParaRPr lang="en-US" sz="1600" dirty="0">
              <a:latin typeface="Arial Black" pitchFamily="34" charset="0"/>
            </a:endParaRPr>
          </a:p>
          <a:p>
            <a:r>
              <a:rPr lang="en-US" sz="4400" dirty="0" smtClean="0">
                <a:latin typeface="Arial Black" pitchFamily="34" charset="0"/>
              </a:rPr>
              <a:t>water = 1.0 </a:t>
            </a:r>
            <a:r>
              <a:rPr lang="en-US" sz="4400" dirty="0">
                <a:latin typeface="Arial Black" pitchFamily="34" charset="0"/>
              </a:rPr>
              <a:t>g/ml </a:t>
            </a:r>
            <a:endParaRPr lang="en-US" sz="4400" dirty="0" smtClean="0">
              <a:latin typeface="Arial Black" pitchFamily="34" charset="0"/>
            </a:endParaRPr>
          </a:p>
          <a:p>
            <a:pPr marL="0" indent="0">
              <a:buNone/>
            </a:pPr>
            <a:endParaRPr lang="en-US" sz="4400" dirty="0">
              <a:latin typeface="Arial Black" pitchFamily="34" charset="0"/>
            </a:endParaRPr>
          </a:p>
          <a:p>
            <a:r>
              <a:rPr lang="en-US" sz="4400" dirty="0">
                <a:latin typeface="Arial Black" pitchFamily="34" charset="0"/>
              </a:rPr>
              <a:t>Objects with densities </a:t>
            </a:r>
            <a:r>
              <a:rPr lang="en-US" sz="4400" u="sng" dirty="0">
                <a:latin typeface="Arial Black" pitchFamily="34" charset="0"/>
              </a:rPr>
              <a:t>greater than</a:t>
            </a:r>
            <a:r>
              <a:rPr lang="en-US" sz="4400" u="sng" dirty="0">
                <a:latin typeface="Arial Narrow" pitchFamily="34" charset="0"/>
              </a:rPr>
              <a:t> </a:t>
            </a:r>
            <a:r>
              <a:rPr lang="en-US" sz="4400" dirty="0" smtClean="0">
                <a:latin typeface="Arial Narrow" pitchFamily="34" charset="0"/>
              </a:rPr>
              <a:t>(&gt;) </a:t>
            </a:r>
            <a:r>
              <a:rPr lang="en-US" sz="4400" dirty="0" smtClean="0">
                <a:latin typeface="Arial Black" pitchFamily="34" charset="0"/>
              </a:rPr>
              <a:t>1.0 </a:t>
            </a:r>
            <a:r>
              <a:rPr lang="en-US" sz="4400" dirty="0">
                <a:latin typeface="Arial Black" pitchFamily="34" charset="0"/>
              </a:rPr>
              <a:t>will </a:t>
            </a:r>
            <a:r>
              <a:rPr lang="en-US" sz="4400" u="sng" dirty="0">
                <a:latin typeface="Arial Black" pitchFamily="34" charset="0"/>
              </a:rPr>
              <a:t>sink</a:t>
            </a:r>
            <a:r>
              <a:rPr lang="en-US" sz="4400" dirty="0">
                <a:latin typeface="Arial Black" pitchFamily="34" charset="0"/>
              </a:rPr>
              <a:t> in water</a:t>
            </a:r>
          </a:p>
        </p:txBody>
      </p:sp>
    </p:spTree>
  </p:cSld>
  <p:clrMapOvr>
    <a:masterClrMapping/>
  </p:clrMapOvr>
  <p:transition>
    <p:wheel spokes="0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/>
              <a:t>Density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114800"/>
          </a:xfrm>
        </p:spPr>
        <p:txBody>
          <a:bodyPr/>
          <a:lstStyle/>
          <a:p>
            <a:pPr>
              <a:buSzPct val="93000"/>
              <a:buFont typeface="Symbol"/>
              <a:buChar char="r"/>
            </a:pPr>
            <a:r>
              <a:rPr lang="en-US" sz="9600" dirty="0" smtClean="0">
                <a:latin typeface="Arial Black" pitchFamily="34" charset="0"/>
              </a:rPr>
              <a:t> </a:t>
            </a:r>
            <a:r>
              <a:rPr lang="en-US" sz="6000" dirty="0" smtClean="0">
                <a:latin typeface="Arial Black" pitchFamily="34" charset="0"/>
              </a:rPr>
              <a:t>=</a:t>
            </a:r>
            <a:r>
              <a:rPr lang="en-US" sz="8000" dirty="0" smtClean="0">
                <a:latin typeface="Arial Black" pitchFamily="34" charset="0"/>
              </a:rPr>
              <a:t> </a:t>
            </a:r>
            <a:r>
              <a:rPr lang="en-US" sz="8000" u="sng" dirty="0" smtClean="0">
                <a:latin typeface="Arial Black" pitchFamily="34" charset="0"/>
              </a:rPr>
              <a:t>m</a:t>
            </a:r>
          </a:p>
          <a:p>
            <a:pPr marL="0" indent="0">
              <a:lnSpc>
                <a:spcPts val="5100"/>
              </a:lnSpc>
              <a:buNone/>
            </a:pPr>
            <a:r>
              <a:rPr lang="en-US" sz="8000" dirty="0">
                <a:latin typeface="Arial Black" pitchFamily="34" charset="0"/>
              </a:rPr>
              <a:t>	 </a:t>
            </a:r>
            <a:r>
              <a:rPr lang="en-US" sz="8000" dirty="0" smtClean="0">
                <a:latin typeface="Arial Black" pitchFamily="34" charset="0"/>
              </a:rPr>
              <a:t> </a:t>
            </a:r>
            <a:r>
              <a:rPr lang="en-US" sz="3600" dirty="0" smtClean="0">
                <a:latin typeface="Arial Black" pitchFamily="34" charset="0"/>
              </a:rPr>
              <a:t> </a:t>
            </a:r>
            <a:r>
              <a:rPr lang="en-US" sz="8000" dirty="0" smtClean="0">
                <a:latin typeface="Arial Black" pitchFamily="34" charset="0"/>
              </a:rPr>
              <a:t> v</a:t>
            </a:r>
          </a:p>
        </p:txBody>
      </p:sp>
    </p:spTree>
  </p:cSld>
  <p:clrMapOvr>
    <a:masterClrMapping/>
  </p:clrMapOvr>
  <p:transition>
    <p:wheel spokes="0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latin typeface="Arial Black" pitchFamily="34" charset="0"/>
              </a:rPr>
              <a:t>Calculations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524000"/>
            <a:ext cx="81534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If 96.5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grams</a:t>
            </a:r>
            <a:r>
              <a:rPr lang="en-US" dirty="0">
                <a:latin typeface="Arial" pitchFamily="34" charset="0"/>
                <a:cs typeface="Arial" pitchFamily="34" charset="0"/>
              </a:rPr>
              <a:t> of gold has a volume of 5 cubic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centimeters (cm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), </a:t>
            </a:r>
            <a:r>
              <a:rPr lang="en-US" dirty="0">
                <a:latin typeface="Arial" pitchFamily="34" charset="0"/>
                <a:cs typeface="Arial" pitchFamily="34" charset="0"/>
              </a:rPr>
              <a:t>what is the density of gold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G:  m = 96.5 g    V = 5 cm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3</a:t>
            </a:r>
          </a:p>
          <a:p>
            <a:pPr marL="0" indent="0">
              <a:buNone/>
            </a:pPr>
            <a:r>
              <a:rPr lang="en-US" dirty="0" smtClean="0">
                <a:latin typeface="Arial Narrow" pitchFamily="34" charset="0"/>
                <a:cs typeface="Arial" pitchFamily="34" charset="0"/>
              </a:rPr>
              <a:t>U:    </a:t>
            </a:r>
            <a:r>
              <a:rPr lang="en-US" dirty="0" smtClean="0">
                <a:latin typeface="Symbol" pitchFamily="18" charset="2"/>
                <a:cs typeface="Arial" pitchFamily="34" charset="0"/>
              </a:rPr>
              <a:t>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= ?</a:t>
            </a:r>
          </a:p>
          <a:p>
            <a:pPr marL="0" indent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E:   </a:t>
            </a:r>
            <a:r>
              <a:rPr lang="en-US" dirty="0" smtClean="0">
                <a:latin typeface="Symbol" pitchFamily="18" charset="2"/>
                <a:cs typeface="Arial" pitchFamily="34" charset="0"/>
              </a:rPr>
              <a:t>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=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m/v</a:t>
            </a:r>
          </a:p>
          <a:p>
            <a:pPr marL="0" indent="0">
              <a:buNone/>
            </a:pPr>
            <a:r>
              <a:rPr lang="en-US" dirty="0" smtClean="0">
                <a:latin typeface="Arial Narrow" pitchFamily="34" charset="0"/>
                <a:cs typeface="Arial" pitchFamily="34" charset="0"/>
              </a:rPr>
              <a:t>S:    </a:t>
            </a:r>
            <a:r>
              <a:rPr lang="en-US" dirty="0" smtClean="0">
                <a:latin typeface="Symbol" pitchFamily="18" charset="2"/>
                <a:cs typeface="Arial" pitchFamily="34" charset="0"/>
              </a:rPr>
              <a:t>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= 96.5g / 5cm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3</a:t>
            </a:r>
          </a:p>
          <a:p>
            <a:pPr marL="0" indent="0">
              <a:buNone/>
            </a:pPr>
            <a:r>
              <a:rPr lang="en-US" dirty="0">
                <a:latin typeface="Arial Narrow" pitchFamily="34" charset="0"/>
                <a:cs typeface="Arial" pitchFamily="34" charset="0"/>
              </a:rPr>
              <a:t>S: </a:t>
            </a:r>
            <a:r>
              <a:rPr lang="en-US" dirty="0" smtClean="0">
                <a:latin typeface="Arial Narrow" pitchFamily="34" charset="0"/>
                <a:cs typeface="Arial" pitchFamily="34" charset="0"/>
              </a:rPr>
              <a:t>   </a:t>
            </a:r>
            <a:r>
              <a:rPr lang="en-US" dirty="0" smtClean="0">
                <a:latin typeface="Symbol" pitchFamily="18" charset="2"/>
                <a:cs typeface="Arial" pitchFamily="34" charset="0"/>
              </a:rPr>
              <a:t>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= 19.3 g/cm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3</a:t>
            </a:r>
            <a:endParaRPr lang="en-US" baseline="30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heel spokes="0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057400"/>
            <a:ext cx="7086600" cy="1276350"/>
          </a:xfrm>
        </p:spPr>
        <p:txBody>
          <a:bodyPr/>
          <a:lstStyle/>
          <a:p>
            <a:r>
              <a:rPr lang="en-US" sz="6600" dirty="0" smtClean="0"/>
              <a:t>PROPERTIES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888891069"/>
      </p:ext>
    </p:extLst>
  </p:cSld>
  <p:clrMapOvr>
    <a:masterClrMapping/>
  </p:clrMapOvr>
  <p:transition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Physical properties</a:t>
            </a:r>
            <a:endParaRPr lang="en-US" sz="6000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4400" dirty="0">
                <a:latin typeface="Arial Black" pitchFamily="34" charset="0"/>
              </a:rPr>
              <a:t>Physical properties are those that can be observed </a:t>
            </a:r>
            <a:r>
              <a:rPr lang="en-US" sz="4400" u="sng" dirty="0">
                <a:latin typeface="Arial Black" pitchFamily="34" charset="0"/>
              </a:rPr>
              <a:t>without</a:t>
            </a:r>
            <a:r>
              <a:rPr lang="en-US" sz="4400" dirty="0">
                <a:latin typeface="Arial Black" pitchFamily="34" charset="0"/>
              </a:rPr>
              <a:t> changing the identity of the substance</a:t>
            </a:r>
          </a:p>
        </p:txBody>
      </p:sp>
    </p:spTree>
  </p:cSld>
  <p:clrMapOvr>
    <a:masterClrMapping/>
  </p:clrMapOvr>
  <p:transition>
    <p:wheel spokes="0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Physical properties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752600"/>
            <a:ext cx="6096000" cy="4114800"/>
          </a:xfrm>
        </p:spPr>
        <p:txBody>
          <a:bodyPr/>
          <a:lstStyle/>
          <a:p>
            <a:r>
              <a:rPr lang="en-US" sz="3600" dirty="0" smtClean="0"/>
              <a:t> color</a:t>
            </a:r>
          </a:p>
          <a:p>
            <a:r>
              <a:rPr lang="en-US" sz="3600" dirty="0" smtClean="0"/>
              <a:t> smell</a:t>
            </a:r>
          </a:p>
          <a:p>
            <a:r>
              <a:rPr lang="en-US" sz="3600" dirty="0" smtClean="0"/>
              <a:t> freezing/melting point</a:t>
            </a:r>
          </a:p>
          <a:p>
            <a:r>
              <a:rPr lang="en-US" sz="3600" dirty="0" smtClean="0"/>
              <a:t> boiling point</a:t>
            </a:r>
          </a:p>
          <a:p>
            <a:r>
              <a:rPr lang="en-US" sz="3600" dirty="0" smtClean="0"/>
              <a:t> density</a:t>
            </a:r>
            <a:endParaRPr lang="en-US" sz="36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Chemical properties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199640"/>
            <a:ext cx="77724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400" dirty="0" smtClean="0">
                <a:latin typeface="Arial Black" pitchFamily="34" charset="0"/>
              </a:rPr>
              <a:t> Chemical properties describe </a:t>
            </a:r>
            <a:r>
              <a:rPr lang="en-US" sz="4400" dirty="0">
                <a:latin typeface="Arial Black" pitchFamily="34" charset="0"/>
              </a:rPr>
              <a:t>how a substance changes into </a:t>
            </a:r>
            <a:r>
              <a:rPr lang="en-US" sz="4400" dirty="0" smtClean="0">
                <a:latin typeface="Arial Black" pitchFamily="34" charset="0"/>
              </a:rPr>
              <a:t>a new substance</a:t>
            </a:r>
            <a:endParaRPr lang="en-US" sz="4400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wheel spokes="0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Chemical properties</a:t>
            </a:r>
            <a:endParaRPr lang="en-US" sz="60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 flammability</a:t>
            </a:r>
          </a:p>
          <a:p>
            <a:r>
              <a:rPr lang="en-US" sz="4400" dirty="0" smtClean="0"/>
              <a:t> pH</a:t>
            </a:r>
          </a:p>
          <a:p>
            <a:r>
              <a:rPr lang="en-US" sz="4400" dirty="0" smtClean="0"/>
              <a:t> reactivity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057400"/>
            <a:ext cx="7086600" cy="1276350"/>
          </a:xfrm>
        </p:spPr>
        <p:txBody>
          <a:bodyPr/>
          <a:lstStyle/>
          <a:p>
            <a:r>
              <a:rPr lang="en-US" sz="6600" dirty="0" smtClean="0"/>
              <a:t>CHANGES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438750602"/>
      </p:ext>
    </p:extLst>
  </p:cSld>
  <p:clrMapOvr>
    <a:masterClrMapping/>
  </p:clrMapOvr>
  <p:transition>
    <p:rand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middleschoolohpedia.wikispaces.com/file/view/Physical_Change_of_Matter.gif/196954410/Physical_Change_of_Matt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685800"/>
            <a:ext cx="5867397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3353335"/>
      </p:ext>
    </p:extLst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286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400" u="sng" dirty="0">
                <a:latin typeface="Arial Black" pitchFamily="34" charset="0"/>
              </a:rPr>
              <a:t>Matter</a:t>
            </a:r>
            <a:r>
              <a:rPr lang="en-US" sz="4400" dirty="0">
                <a:latin typeface="Arial Black" pitchFamily="34" charset="0"/>
              </a:rPr>
              <a:t> is anything that has mass and </a:t>
            </a:r>
            <a:r>
              <a:rPr lang="en-US" sz="4400" dirty="0" smtClean="0">
                <a:latin typeface="Arial Black" pitchFamily="34" charset="0"/>
              </a:rPr>
              <a:t>volume</a:t>
            </a:r>
          </a:p>
          <a:p>
            <a:pPr>
              <a:lnSpc>
                <a:spcPct val="90000"/>
              </a:lnSpc>
              <a:buNone/>
            </a:pPr>
            <a:endParaRPr lang="en-US" sz="4400" dirty="0">
              <a:latin typeface="Arial Black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4400" i="1" dirty="0">
                <a:latin typeface="Arial Black" pitchFamily="34" charset="0"/>
              </a:rPr>
              <a:t>Everything</a:t>
            </a:r>
            <a:r>
              <a:rPr lang="en-US" sz="4400" dirty="0">
                <a:latin typeface="Arial Black" pitchFamily="34" charset="0"/>
              </a:rPr>
              <a:t> is made of matter </a:t>
            </a:r>
          </a:p>
        </p:txBody>
      </p:sp>
    </p:spTree>
  </p:cSld>
  <p:clrMapOvr>
    <a:masterClrMapping/>
  </p:clrMapOvr>
  <p:transition>
    <p:wheel spokes="0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476250"/>
            <a:ext cx="7620000" cy="1276350"/>
          </a:xfrm>
        </p:spPr>
        <p:txBody>
          <a:bodyPr/>
          <a:lstStyle/>
          <a:p>
            <a:r>
              <a:rPr lang="en-US" sz="6600" dirty="0" smtClean="0"/>
              <a:t>Physical Changes</a:t>
            </a:r>
            <a:endParaRPr lang="en-US" sz="6600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000" dirty="0" smtClean="0">
                <a:latin typeface="Arial Black" pitchFamily="34" charset="0"/>
              </a:rPr>
              <a:t> Physical </a:t>
            </a:r>
            <a:r>
              <a:rPr lang="en-US" sz="4000" dirty="0">
                <a:latin typeface="Arial Black" pitchFamily="34" charset="0"/>
              </a:rPr>
              <a:t>changes involve the </a:t>
            </a:r>
            <a:r>
              <a:rPr lang="en-US" sz="4000" u="sng" dirty="0">
                <a:latin typeface="Arial Black" pitchFamily="34" charset="0"/>
              </a:rPr>
              <a:t>changing</a:t>
            </a:r>
            <a:r>
              <a:rPr lang="en-US" sz="4000" dirty="0">
                <a:latin typeface="Arial Black" pitchFamily="34" charset="0"/>
              </a:rPr>
              <a:t> of physical properties </a:t>
            </a:r>
            <a:endParaRPr lang="en-US" sz="4000" dirty="0" smtClean="0">
              <a:latin typeface="Arial Black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4000" dirty="0">
              <a:latin typeface="Arial Black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4000" dirty="0" smtClean="0">
                <a:latin typeface="Arial Black" pitchFamily="34" charset="0"/>
              </a:rPr>
              <a:t> </a:t>
            </a:r>
            <a:r>
              <a:rPr lang="en-US" sz="4000" u="sng" dirty="0" smtClean="0">
                <a:latin typeface="Arial Black" pitchFamily="34" charset="0"/>
              </a:rPr>
              <a:t>Type</a:t>
            </a:r>
            <a:r>
              <a:rPr lang="en-US" sz="4000" dirty="0" smtClean="0">
                <a:latin typeface="Arial Black" pitchFamily="34" charset="0"/>
              </a:rPr>
              <a:t> </a:t>
            </a:r>
            <a:r>
              <a:rPr lang="en-US" sz="4000" dirty="0">
                <a:latin typeface="Arial Black" pitchFamily="34" charset="0"/>
              </a:rPr>
              <a:t>of matter remains the same</a:t>
            </a:r>
          </a:p>
          <a:p>
            <a:pPr>
              <a:lnSpc>
                <a:spcPct val="90000"/>
              </a:lnSpc>
            </a:pPr>
            <a:endParaRPr lang="en-US" sz="4000" dirty="0">
              <a:latin typeface="Arial Black" pitchFamily="34" charset="0"/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4000" dirty="0">
                <a:latin typeface="Arial Black" pitchFamily="34" charset="0"/>
              </a:rPr>
              <a:t> </a:t>
            </a:r>
          </a:p>
          <a:p>
            <a:pPr>
              <a:lnSpc>
                <a:spcPct val="90000"/>
              </a:lnSpc>
            </a:pPr>
            <a:endParaRPr lang="en-US" sz="4000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wheel spokes="0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81000"/>
            <a:ext cx="7086600" cy="1276350"/>
          </a:xfrm>
        </p:spPr>
        <p:txBody>
          <a:bodyPr/>
          <a:lstStyle/>
          <a:p>
            <a:r>
              <a:rPr lang="en-US" sz="6600" dirty="0" smtClean="0"/>
              <a:t>Physical Changes</a:t>
            </a:r>
            <a:endParaRPr lang="en-US" sz="6600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600200"/>
            <a:ext cx="7772400" cy="4114800"/>
          </a:xfrm>
        </p:spPr>
        <p:txBody>
          <a:bodyPr/>
          <a:lstStyle/>
          <a:p>
            <a:r>
              <a:rPr lang="en-US" sz="4800" dirty="0" smtClean="0">
                <a:latin typeface="Arial Black" pitchFamily="34" charset="0"/>
              </a:rPr>
              <a:t> Changing shape</a:t>
            </a:r>
          </a:p>
          <a:p>
            <a:r>
              <a:rPr lang="en-US" sz="4800" dirty="0" smtClean="0">
                <a:latin typeface="Arial Black" pitchFamily="34" charset="0"/>
              </a:rPr>
              <a:t> Changing texture</a:t>
            </a:r>
          </a:p>
          <a:p>
            <a:r>
              <a:rPr lang="en-US" sz="4800" dirty="0" smtClean="0">
                <a:latin typeface="Arial Black" pitchFamily="34" charset="0"/>
              </a:rPr>
              <a:t> Changing hardness</a:t>
            </a:r>
          </a:p>
          <a:p>
            <a:r>
              <a:rPr lang="en-US" sz="4800" dirty="0" smtClean="0">
                <a:latin typeface="Arial Black" pitchFamily="34" charset="0"/>
              </a:rPr>
              <a:t> Changing </a:t>
            </a:r>
            <a:r>
              <a:rPr lang="en-US" sz="4800" u="sng" dirty="0" smtClean="0">
                <a:latin typeface="Arial Black" pitchFamily="34" charset="0"/>
              </a:rPr>
              <a:t>phase</a:t>
            </a:r>
          </a:p>
          <a:p>
            <a:endParaRPr lang="en-US" sz="4800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wheel spokes="0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Chemical Changes</a:t>
            </a:r>
            <a:endParaRPr lang="en-US" sz="6600" dirty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77724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000" dirty="0" smtClean="0">
                <a:latin typeface="Arial Black" pitchFamily="34" charset="0"/>
              </a:rPr>
              <a:t> The </a:t>
            </a:r>
            <a:r>
              <a:rPr lang="en-US" sz="4000" dirty="0">
                <a:latin typeface="Arial Black" pitchFamily="34" charset="0"/>
              </a:rPr>
              <a:t>change of a substance into a </a:t>
            </a:r>
            <a:r>
              <a:rPr lang="en-US" sz="4000" u="sng" dirty="0">
                <a:latin typeface="Arial Black" pitchFamily="34" charset="0"/>
              </a:rPr>
              <a:t>new and different</a:t>
            </a:r>
            <a:r>
              <a:rPr lang="en-US" sz="4000" dirty="0">
                <a:latin typeface="Arial Black" pitchFamily="34" charset="0"/>
              </a:rPr>
              <a:t> substance </a:t>
            </a:r>
            <a:endParaRPr lang="en-US" sz="4000" dirty="0" smtClean="0">
              <a:latin typeface="Arial Black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4000" dirty="0">
              <a:latin typeface="Arial Black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4000" dirty="0" smtClean="0">
                <a:latin typeface="Arial Black" pitchFamily="34" charset="0"/>
              </a:rPr>
              <a:t> Also </a:t>
            </a:r>
            <a:r>
              <a:rPr lang="en-US" sz="4000" dirty="0">
                <a:latin typeface="Arial Black" pitchFamily="34" charset="0"/>
              </a:rPr>
              <a:t>known as a </a:t>
            </a:r>
            <a:r>
              <a:rPr lang="en-US" sz="5400" u="sng" dirty="0">
                <a:latin typeface="Arial Black" pitchFamily="34" charset="0"/>
              </a:rPr>
              <a:t>chemical </a:t>
            </a:r>
            <a:r>
              <a:rPr lang="en-US" sz="5400" u="sng" dirty="0" smtClean="0">
                <a:latin typeface="Arial Black" pitchFamily="34" charset="0"/>
              </a:rPr>
              <a:t>reaction</a:t>
            </a:r>
            <a:endParaRPr lang="en-US" sz="4000" u="sng" dirty="0">
              <a:latin typeface="Arial Black" pitchFamily="34" charset="0"/>
            </a:endParaRPr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3692525" y="6202363"/>
            <a:ext cx="184150" cy="9525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heel spokes="0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Chemical Changes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52600"/>
            <a:ext cx="7772400" cy="4648200"/>
          </a:xfrm>
        </p:spPr>
        <p:txBody>
          <a:bodyPr/>
          <a:lstStyle/>
          <a:p>
            <a:r>
              <a:rPr lang="en-US" dirty="0" smtClean="0"/>
              <a:t> Bubbling</a:t>
            </a:r>
          </a:p>
          <a:p>
            <a:r>
              <a:rPr lang="en-US" dirty="0" smtClean="0"/>
              <a:t> Rusting</a:t>
            </a:r>
          </a:p>
          <a:p>
            <a:r>
              <a:rPr lang="en-US" dirty="0"/>
              <a:t> </a:t>
            </a:r>
            <a:r>
              <a:rPr lang="en-US" dirty="0" smtClean="0"/>
              <a:t>Cooking</a:t>
            </a:r>
          </a:p>
          <a:p>
            <a:r>
              <a:rPr lang="en-US" dirty="0" smtClean="0"/>
              <a:t> Burning</a:t>
            </a:r>
          </a:p>
          <a:p>
            <a:r>
              <a:rPr lang="en-US" dirty="0" smtClean="0"/>
              <a:t> Temperature change</a:t>
            </a:r>
          </a:p>
          <a:p>
            <a:r>
              <a:rPr lang="en-US" dirty="0" smtClean="0"/>
              <a:t> Precipitate formed</a:t>
            </a:r>
          </a:p>
          <a:p>
            <a:r>
              <a:rPr lang="en-US" dirty="0" smtClean="0"/>
              <a:t> New Odor</a:t>
            </a:r>
          </a:p>
          <a:p>
            <a:r>
              <a:rPr lang="en-US" dirty="0" smtClean="0"/>
              <a:t> Color change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600" dirty="0" smtClean="0"/>
              <a:t>Chemical reaction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 Bonds between atoms are formed or broken, and substances  change into different substances with new and different properties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bldLvl="2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95400" y="685800"/>
            <a:ext cx="8229600" cy="4114800"/>
          </a:xfrm>
          <a:prstGeom prst="rect">
            <a:avLst/>
          </a:prstGeom>
        </p:spPr>
        <p:txBody>
          <a:bodyPr/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6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Mixture</a:t>
            </a:r>
            <a:r>
              <a:rPr kumimoji="0" lang="en-US" sz="6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-112" charset="2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= combination of 2 + substances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-112" charset="2"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	-  each substances retains own properties</a:t>
            </a:r>
          </a:p>
          <a:p>
            <a:pPr marL="800100" lvl="1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-112" charset="2"/>
              <a:buChar char="n"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mix physically, not chemically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-11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Ex:  sand and sugar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-112" charset="2"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8560059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81000"/>
            <a:ext cx="8001000" cy="1276350"/>
          </a:xfrm>
        </p:spPr>
        <p:txBody>
          <a:bodyPr/>
          <a:lstStyle/>
          <a:p>
            <a:r>
              <a:rPr lang="en-US" sz="6000" dirty="0" smtClean="0"/>
              <a:t>Mixtures	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458200" cy="4343400"/>
          </a:xfrm>
        </p:spPr>
        <p:txBody>
          <a:bodyPr/>
          <a:lstStyle/>
          <a:p>
            <a:r>
              <a:rPr lang="en-US" sz="4000" dirty="0" smtClean="0"/>
              <a:t> Heterogeneous </a:t>
            </a:r>
            <a:r>
              <a:rPr lang="en-US" dirty="0" smtClean="0"/>
              <a:t>= </a:t>
            </a:r>
            <a:r>
              <a:rPr lang="en-US" u="sng" dirty="0" smtClean="0"/>
              <a:t>different</a:t>
            </a:r>
            <a:r>
              <a:rPr lang="en-US" dirty="0" smtClean="0"/>
              <a:t> materials can be easily distinguished</a:t>
            </a:r>
          </a:p>
          <a:p>
            <a:pPr lvl="3"/>
            <a:r>
              <a:rPr lang="en-US" sz="2800" dirty="0" smtClean="0"/>
              <a:t>Ex:  rocks and sand</a:t>
            </a:r>
          </a:p>
          <a:p>
            <a:pPr marL="1371600" lvl="3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5" name="Picture 2" descr="http://video.ecb.org/badger/download/vlc/images/VLC077_Heterogeneous_mixtu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4938" y="3965824"/>
            <a:ext cx="3449833" cy="258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457200"/>
            <a:ext cx="8001000" cy="1276350"/>
          </a:xfrm>
        </p:spPr>
        <p:txBody>
          <a:bodyPr/>
          <a:lstStyle/>
          <a:p>
            <a:r>
              <a:rPr lang="en-US" sz="6000" dirty="0" smtClean="0"/>
              <a:t>Mixtures	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458200" cy="2590800"/>
          </a:xfrm>
        </p:spPr>
        <p:txBody>
          <a:bodyPr/>
          <a:lstStyle/>
          <a:p>
            <a:r>
              <a:rPr lang="en-US" sz="4000" dirty="0" smtClean="0"/>
              <a:t> Homogeneous </a:t>
            </a:r>
            <a:r>
              <a:rPr lang="en-US" dirty="0" smtClean="0"/>
              <a:t>= appears the </a:t>
            </a:r>
            <a:r>
              <a:rPr lang="en-US" u="sng" dirty="0" smtClean="0"/>
              <a:t>same</a:t>
            </a:r>
            <a:r>
              <a:rPr lang="en-US" dirty="0" smtClean="0"/>
              <a:t> throughout; different materials CANNOT be easily distinguished</a:t>
            </a:r>
          </a:p>
          <a:p>
            <a:pPr lvl="3"/>
            <a:r>
              <a:rPr lang="en-US" sz="2800" dirty="0" smtClean="0"/>
              <a:t>Ex:  salt water</a:t>
            </a:r>
          </a:p>
          <a:p>
            <a:pPr lvl="3">
              <a:buNone/>
            </a:pPr>
            <a:endParaRPr lang="en-US" dirty="0" smtClean="0"/>
          </a:p>
        </p:txBody>
      </p:sp>
      <p:sp>
        <p:nvSpPr>
          <p:cNvPr id="5" name="AutoShape 4" descr="data:image/jpg;base64,/9j/4AAQSkZJRgABAQAAAQABAAD/2wCEAAkGBhISERQUEBIWFRUVGBsYGBgYGR8XHxgfGR0YFxYZGBwYHSYgFxskGRkYHy8gJCcpLCwsGh8xNTAqNSYrLCkBCQoKDgwOGg8PGjUkHyQyLzQpLSosMCwsKjQuLDUuNSwvLCw1LTQ0LCwsMS8tLCwsLS0qLCwsLCwsLCksLCwsLP/AABEIAFEA8AMBIgACEQEDEQH/xAAcAAACAgMBAQAAAAAAAAAAAAAABwUGAgMECAH/xABFEAABAwEFBAcEBgcHBQAAAAABAgMRAAQFEiExBkFRYQcicYGRobETMsHRFCMzQnKSNFJigqKywkNTY9Lh8PIIFRYXJP/EABsBAAEFAQEAAAAAAAAAAAAAAAABAwQFBgIH/8QANBEAAQQBAgMFBgQHAAAAAAAAAQACAxEEBSESMUETUWGBoRRxkcHh8BUisdEjJDIzQsLx/9oADAMBAAIRAxEAPwB40UUUIRRRRQhFFFFCETUdatorK0YctDSTwK0g+EzXc4Mq81radQrC6CYMQpJJBGoIIkHt40xNL2YulYYOG3KcWl4bXf1Xoex3/ZnTDVoaWeCVpJ8JmpCvO2z7TptlnKATDzcJSNYUCeqBoBJJO4V6IFLFJ2gulzm4rcZ4YHcXu6L7Wi0W5tv7RaU/iIHrW+lhtRah9PdQvEDCSmQYUnCnNJ3gHIxvrt7uEWoQFpgovyzkwH25/GPnXalQOlKK1OISkqURAEk8ANSav+wz+OxNKCVJBxRiEGMRgxzrmOQP5IIpT9FFFOpEUUUUIRRRRQhFFFFCEUUUUIRRRRQhFFFFCEUUUUIRRWq02lLaStZhI1NVt7bNSjFnZKh+ss4R3ASaEWrTRVSRf1rJEllAngTHioGslX/ahMexP7pH9dCSwrXRVXY2sdSMT7IwjVTZmP3Va9xqesF4tvJxNKxDw55zyoSrpNLbpNusOPtKC8KgjMxM5nXPWKsm099lJLaVFIHvqGpnRKeHM1Q7a6tUnCAN2fmZ1PM0xNTmlpT0L3RvDmmipvouu9LTjvWxEpEEiN5kDjzimMKUNlbgJMBQ+9uPMpO7jV22bvpYcDDqsaVCWlnUjXCTvy0OvlRDQYAiZ7pHl7juVaaru27INnxQMSVCDvEmDHbUhfl6+xR1YK1ZJB8zzAy7yONL+8bQpa+soqVvJzI7OHdTkgtpCZuis7naSu0MpVBTiGIHMcc5pnClBgKc0ye2rLs/fjjeGSVNnVJzw/hnhwpqBgjHCEF1lXuio6976RZ0gqBUVGEgb99Q/wD3q2L91LbY5gqPyqQuS4BWmiqsLbbM/rm+wo9IVWtV821Of1Sh+EjzBMUtJOMK20VXru2sxLDbzfs1HIEHECe0ad9dN77RoYVgCSteuEZROkk6UUl4gpiiqmrai0H3Wmx2qKvSBWKdprSBmhE8CCKKScYVuoqtWba+Mn28HNPWHeNRU1Z70aWrChxJVExv/wB8qSl0CCua99ombNk4rrHRIzJnSope2x+7ZXCOJIT61H7Z2cNP/SJk4BAOYBBwiNePDXSoOy7YBeRwpP7XV8xI9K6pITura3tmSCTZ1CBPvpzzGQ8fKvn/AJ+0PtGnEcynLx0qATfsgz7MwMuuDNc720SAOslEcMXoEiRRSN1fbs2js7/2TgJ4aeHGpKlA+r6Q4gWUQo5IA6pkDMyQBhnUwfGmtdja0tIDplYSMWeLPfnAnPfApCF0FnbbIl1tTatFAgxzpcWpa2VYAkkSZjSQSnTPhTOpb3w+Q8rDuUvj+seBFIkK1tXzuKFDsQn5/Csnb4XJCW3TywpHmQa+tXgU6ukfvx61i/eH1ivrAQSTOLWaLQGlciS+tUOJwJIyz3yIy0OvCmPdN0N2dGFtMTmpWpWqIKlE5k0uVO9aQd0+kU0kGQOykC66JRbS3r/9TiYJwrVO/wC8fhFZ2S92XClKm1HPPrBPbuJqE20Yi2WpQUoEPZAb8UlRnlllzrFy51JYQ4m0TjIGEpgiee8ZVQT5ga/c1vXJaKPAi4Wl3Wu/rurDab6szaY9gvQ5e1T8EyfCtV0bQ+0fsiMBSUupzmciQIntNV+xXYpxSUqeICuAGVS903Oy3bLPhcUtQfCTiIywkEGBpXEWf+cRk2T4InwYBYb3HvVt23vFLdqaChMIKhvzGP4io66A26VGfd97vqQ22swVbWSROFpZPZDgz7yB31XLNaW0qUlJSmBII3kBIgkHM5xGvV3zV2X8N8R2Wfc0UK7t/irKu7Wl5IdRP6u/uqHDJbU6kqEAAmCDBJjL410MupLhhxAMhJzjIgj1qNtACUOlJnLdwC00rJGv/pKYk/ICSrxeNkS7YmlLElKUFJ7cKTprINU2y2i1CRh9okEgYHBOXJU/y1dbU6E3clStA02T3YTS5Vf40DORJzBnXiN2VSACSmJ52R1xHmpoXs4JBZe/Kg+iawN5P/dafHbhRHeE5eNcSVrz68YRO+NRp1s61PXmUwCAvKcsjl276dMThzCr2aljvNNd+qkbO1ans2kS5MgYwRkQCVEmPDOp7ba7EYkOgEKIViIVhJwCU9+cfCuDYG8kuPlKQU4W1lQPNTcGa6uk69iyhkDIrKxMTEAfOhrXF4aFN7RnYmTmFDN3o4Uj64iD7q2gfAtlNdKrycKftbPrEkLHONapQtSlgYnCqefyrqTAQlRxSpShv3BOYPefCp7cNx6+iq5NTDP8SfNWS23ktSes6yfwoUT4lUVJ7BXdicW6pajg6oGQHXAMwBuGXeaX3090EhCiQNZzA7z86ZHRja/aMPKyydCTGmSEaVHmx3xtsqxxshkx25rR0gXmGXEgAlam8kg7sRJnllVHXeuPJVmZniJy70RNSXTIMVsYAJBSzII1ErVn5VSRbX0/2gX+NMHxFdxYckkYe0WFpMfTZZGtlaAQee+6n12VuJ9n3An4zR7dhsAutLwjg5h/o+NQZvd/CQUpOYzB0108fKuS13gvLE0g5ZYlFXllXcuG4Cw2vipk+nnhJayky9hraw5bEpaSUxJwqknQyZOu6mpSP6LC6q8UY1CAhRwpED3TFPCoMsToncLuap54HQO4H80GkrttesWp1sLKQFqncTOevCnUaQ3SN+nOJjVZPbITULIk7NtqXpuKMmUtJra/UBctitqOJUZ3xXVfloabedAMgHIgiDppUG62gnJAHdXO5Z89B4VWe0tO9eq1Z0mUUA4EV3fVdjN6lCwWipW4icu8nLwr0XZlShJ4pHoK81hk8fAV6Qu0yy2f2E/yipuJN2nEqHWcIYwjrmbvypJTbVSvp1pRHVLwI1yJQmua8b4Q51UKMJKY6saZHvrr27sSjer2F0oxEHwQnP1qrIQsApWZBOvHd4xVNkRMdKT1BP6q5xYw6KMkdB+il7NaUpMyZFTFyPsm22bAVlSnknMAb86qyyYHnUzskg/TbIYMBzM94im4oh2rTfVd5UQEbneBV66RLG45aG0tpUqWSFBOsYxzG/t7Khtm0Bh3E42vDBBJRiwEaFMTnOVXnaRZbX7VIlQbwgdqx8TWpkEJAVE6qjSTmYmq3Ws1zMh8dWNuvgD81k4z+QKs3hbLMt3FiCpGYCVSN2cDM1ANNOjEUpOEjCSrIGYGm8zFWe8Gj7RXDKtVoSS3lmZbHioT6VEgzDFRZ4deSfdG1zaPJWa+0TdRB/uWwf4KWqbrT18LigEBORE5q1HKmdfaZu4ji236opeoSQlSsvrHFEdieqPjXqeI3ibZ+9l55rzy2YV3fNcg9qJHtEmRGnZ8qxeYUQVF0YkjQDXPyrpz4+dZtpJxJCZxAjXlPwqXw2s22Qgj6Ke6ObKlNpcIJUSzJJy1Ug9/bW3pVBJsoSJ6y/CW58q+9HKT7UncGoB49ceGlY9KPvsHPJLkRnmS2ka0zEP5kV97LVRuP4WSe/8A2S7fSCc0d8R5isrFZ0qVCiqBJyUR8a7rUSmAFTH+nyrBl4znV1dhUPauLNlrtN3tJebEdVWoJJkzHypl9GDGGzvgCB7dUDlhQKW98L6rS/1V/I/Cmj0eIizuc3l+iRUDNP8ACVrornOnBJvY+hVB6XnYt6M4hlP8y8vOqWtZ0kHsq49Kwm8eQaR6qNUo66VY4Ntx2r2bT7bisWu0q0z3VqbOddChIzrG1NgNFSRCgRmO2u3sPEXdBupThzd3bq59DqJvF08EK9Yp30nehVANoWqM/Y5niSsCacVZzNFSn757rIal/fPuHruikT0qlTV5KJTIKUqTzkQY7FA09qi792as1sQEWpoOAaHMFM64VCCPGq6WMSNopnDyTjSiQLzUbyWT7tfbRblzoN1OK0dBthJlDtoRyCwr+ZM1kx0H2EGXHLQ5yKwkfwpB86h+x+AWhOug78TvRJuyOPuuJbbzUsgBKRJJ5fOvT93sFDTaVGSlCUntAANcFxbI2Ox/orCGydVRiUe1SpUeyal4qXFEIxsqPOzn5bgTyHK0lukG2hq9lFaZASOU4kDjllVWVeqVEwggTy+FPjaDY+y2z7dvrAQFpOFQ5TvHIzVTc6E7PMptDo7UpPwFV02AXSF46+Ks8XVI2Rta7YgV8Es3r0AOSCe+PhUxsderjlvsqAjIODfOXvH0q7tdC9mmVvuq7AlPnBq13DshZbH+jtAKIgrPWUf3joOQgUkWBTgXDklydVY5haze/Bce1joBbCjhBzmDnhWhUZelaX7QQR1SQd40qx22wIdThcSFD05g7qhDsS0D1VKA4f8AEiqrVdElyZzNGefTyA+SpY5WhoBUBbrUhSpg5Za7xWhy8m0piFCSDxnDmBy1qxHYRrctQ8T6mu2xbJsNqCiCtQzBVmAeMDLxmokWgTkgO2Hv/a08chgGywvuzOKsCktjr+zTAjenCSI7jlSwxOhAhKSANSrv4U64qHvHZOzPEqUjCo6qQSgntjInmRW9hk7MUsrqmmuyyHsIsd/0SnD7mcIT4n5Vus1odBBwJyzkK4doq+no4Zzh50A/hP8ATXRZdgLMggqU4vkVQP4AD50+JwFSfgeSTVN+JUT0cWdYU6rDCAlIGc5qJUR3CPGtfSnZ3B7B5KcSEYgvOMOaVIJO4EgidKvVmsqG0hLaQlI0AECs3GgoEKAIORBEg8jxptkxbIJFo48ANxfZ3Hz8btedXL4xHNJ8aBeqRHVNOC8ei+wOnEGy0f8ADVhH5TIHcBUZ/wCmbLP2z8cJT/lq3bqENbqsOkOGwHql65e7bjRSUqyI4ekzTd6Pkq+hIWtJSXFKWAdwJ6viAD31punoysLBnApw/wCIcQ/KISe8GrUlMZCoOXlNlbwsCm4GnezOLz5ef/Ejumyx2lm1ptCPsnEJTJEgKTII/ZMZ86W6b0d/ZPdXrW02VDiShxKVpVkUqAUD2g5GqPevQpdjxJQhbBP90sgflVIHdFNR5cjGhtmgtFHlzRjhDjXvSPXeCglPVBk1iu/QUKQps5iJB+dNhz/p/Y+7bXwOBSg/AV1Xf0CWFCpddfd5EhAP5RPnT41GQCgfjSlN1OduwcfOj8lH9BTZUXl4SEoQlsE7yolRHcAPGm7XJdd0s2ZsNWdtLaE6JSI7zvJ5nOuuoEsjpHcTlAlldK7idz/ZFFFFNppFFFFCEUUUUIRRRRQhFFFFCEUUUUIRRRRQhFFFFCEUUUUIRRRRQhFFFFCEUUUUIRRRRQhFFFFCEUUUUIX/2Q=="/>
          <p:cNvSpPr>
            <a:spLocks noChangeAspect="1" noChangeArrowheads="1"/>
          </p:cNvSpPr>
          <p:nvPr/>
        </p:nvSpPr>
        <p:spPr bwMode="auto">
          <a:xfrm>
            <a:off x="63500" y="-376238"/>
            <a:ext cx="2286000" cy="771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data:image/jpg;base64,/9j/4AAQSkZJRgABAQAAAQABAAD/2wCEAAkGBhISERQUEBIWFRUVGBsYGBgYGR8XHxgfGR0YFxYZGBwYHSYgFxskGRkYHy8gJCcpLCwsGh8xNTAqNSYrLCkBCQoKDgwOGg8PGjUkHyQyLzQpLSosMCwsKjQuLDUuNSwvLCw1LTQ0LCwsMS8tLCwsLS0qLCwsLCwsLCksLCwsLP/AABEIAFEA8AMBIgACEQEDEQH/xAAcAAACAgMBAQAAAAAAAAAAAAAABwUGAgMECAH/xABFEAABAwEFBAcEBgcHBQAAAAABAgMRAAQFEiExBkFRYQcicYGRobETMsHRFCMzQnKSNFJigqKywkNTY9Lh8PIIFRYXJP/EABsBAAEFAQEAAAAAAAAAAAAAAAABAwQFBgIH/8QANBEAAQQBAgMFBgQHAAAAAAAAAQACAxEEBSESMUETUWGBoRRxkcHh8BUisdEjJDIzQsLx/9oADAMBAAIRAxEAPwB40UUUIRRRRQhFFFFCETUdatorK0YctDSTwK0g+EzXc4Mq81radQrC6CYMQpJJBGoIIkHt40xNL2YulYYOG3KcWl4bXf1Xoex3/ZnTDVoaWeCVpJ8JmpCvO2z7TptlnKATDzcJSNYUCeqBoBJJO4V6IFLFJ2gulzm4rcZ4YHcXu6L7Wi0W5tv7RaU/iIHrW+lhtRah9PdQvEDCSmQYUnCnNJ3gHIxvrt7uEWoQFpgovyzkwH25/GPnXalQOlKK1OISkqURAEk8ANSav+wz+OxNKCVJBxRiEGMRgxzrmOQP5IIpT9FFFOpEUUUUIRRRRQhFFFFCEUUUUIRRRRQhFFFFCEUUUUIRRWq02lLaStZhI1NVt7bNSjFnZKh+ss4R3ASaEWrTRVSRf1rJEllAngTHioGslX/ahMexP7pH9dCSwrXRVXY2sdSMT7IwjVTZmP3Va9xqesF4tvJxNKxDw55zyoSrpNLbpNusOPtKC8KgjMxM5nXPWKsm099lJLaVFIHvqGpnRKeHM1Q7a6tUnCAN2fmZ1PM0xNTmlpT0L3RvDmmipvouu9LTjvWxEpEEiN5kDjzimMKUNlbgJMBQ+9uPMpO7jV22bvpYcDDqsaVCWlnUjXCTvy0OvlRDQYAiZ7pHl7juVaaru27INnxQMSVCDvEmDHbUhfl6+xR1YK1ZJB8zzAy7yONL+8bQpa+soqVvJzI7OHdTkgtpCZuis7naSu0MpVBTiGIHMcc5pnClBgKc0ye2rLs/fjjeGSVNnVJzw/hnhwpqBgjHCEF1lXuio6976RZ0gqBUVGEgb99Q/wD3q2L91LbY5gqPyqQuS4BWmiqsLbbM/rm+wo9IVWtV821Of1Sh+EjzBMUtJOMK20VXru2sxLDbzfs1HIEHECe0ad9dN77RoYVgCSteuEZROkk6UUl4gpiiqmrai0H3Wmx2qKvSBWKdprSBmhE8CCKKScYVuoqtWba+Mn28HNPWHeNRU1Z70aWrChxJVExv/wB8qSl0CCua99ombNk4rrHRIzJnSope2x+7ZXCOJIT61H7Z2cNP/SJk4BAOYBBwiNePDXSoOy7YBeRwpP7XV8xI9K6pITura3tmSCTZ1CBPvpzzGQ8fKvn/AJ+0PtGnEcynLx0qATfsgz7MwMuuDNc720SAOslEcMXoEiRRSN1fbs2js7/2TgJ4aeHGpKlA+r6Q4gWUQo5IA6pkDMyQBhnUwfGmtdja0tIDplYSMWeLPfnAnPfApCF0FnbbIl1tTatFAgxzpcWpa2VYAkkSZjSQSnTPhTOpb3w+Q8rDuUvj+seBFIkK1tXzuKFDsQn5/Csnb4XJCW3TywpHmQa+tXgU6ukfvx61i/eH1ivrAQSTOLWaLQGlciS+tUOJwJIyz3yIy0OvCmPdN0N2dGFtMTmpWpWqIKlE5k0uVO9aQd0+kU0kGQOykC66JRbS3r/9TiYJwrVO/wC8fhFZ2S92XClKm1HPPrBPbuJqE20Yi2WpQUoEPZAb8UlRnlllzrFy51JYQ4m0TjIGEpgiee8ZVQT5ga/c1vXJaKPAi4Wl3Wu/rurDab6szaY9gvQ5e1T8EyfCtV0bQ+0fsiMBSUupzmciQIntNV+xXYpxSUqeICuAGVS903Oy3bLPhcUtQfCTiIywkEGBpXEWf+cRk2T4InwYBYb3HvVt23vFLdqaChMIKhvzGP4io66A26VGfd97vqQ22swVbWSROFpZPZDgz7yB31XLNaW0qUlJSmBII3kBIgkHM5xGvV3zV2X8N8R2Wfc0UK7t/irKu7Wl5IdRP6u/uqHDJbU6kqEAAmCDBJjL410MupLhhxAMhJzjIgj1qNtACUOlJnLdwC00rJGv/pKYk/ICSrxeNkS7YmlLElKUFJ7cKTprINU2y2i1CRh9okEgYHBOXJU/y1dbU6E3clStA02T3YTS5Vf40DORJzBnXiN2VSACSmJ52R1xHmpoXs4JBZe/Kg+iawN5P/dafHbhRHeE5eNcSVrz68YRO+NRp1s61PXmUwCAvKcsjl276dMThzCr2aljvNNd+qkbO1ans2kS5MgYwRkQCVEmPDOp7ba7EYkOgEKIViIVhJwCU9+cfCuDYG8kuPlKQU4W1lQPNTcGa6uk69iyhkDIrKxMTEAfOhrXF4aFN7RnYmTmFDN3o4Uj64iD7q2gfAtlNdKrycKftbPrEkLHONapQtSlgYnCqefyrqTAQlRxSpShv3BOYPefCp7cNx6+iq5NTDP8SfNWS23ktSes6yfwoUT4lUVJ7BXdicW6pajg6oGQHXAMwBuGXeaX3090EhCiQNZzA7z86ZHRja/aMPKyydCTGmSEaVHmx3xtsqxxshkx25rR0gXmGXEgAlam8kg7sRJnllVHXeuPJVmZniJy70RNSXTIMVsYAJBSzII1ErVn5VSRbX0/2gX+NMHxFdxYckkYe0WFpMfTZZGtlaAQee+6n12VuJ9n3An4zR7dhsAutLwjg5h/o+NQZvd/CQUpOYzB0108fKuS13gvLE0g5ZYlFXllXcuG4Cw2vipk+nnhJayky9hraw5bEpaSUxJwqknQyZOu6mpSP6LC6q8UY1CAhRwpED3TFPCoMsToncLuap54HQO4H80GkrttesWp1sLKQFqncTOevCnUaQ3SN+nOJjVZPbITULIk7NtqXpuKMmUtJra/UBctitqOJUZ3xXVfloabedAMgHIgiDppUG62gnJAHdXO5Z89B4VWe0tO9eq1Z0mUUA4EV3fVdjN6lCwWipW4icu8nLwr0XZlShJ4pHoK81hk8fAV6Qu0yy2f2E/yipuJN2nEqHWcIYwjrmbvypJTbVSvp1pRHVLwI1yJQmua8b4Q51UKMJKY6saZHvrr27sSjer2F0oxEHwQnP1qrIQsApWZBOvHd4xVNkRMdKT1BP6q5xYw6KMkdB+il7NaUpMyZFTFyPsm22bAVlSnknMAb86qyyYHnUzskg/TbIYMBzM94im4oh2rTfVd5UQEbneBV66RLG45aG0tpUqWSFBOsYxzG/t7Khtm0Bh3E42vDBBJRiwEaFMTnOVXnaRZbX7VIlQbwgdqx8TWpkEJAVE6qjSTmYmq3Ws1zMh8dWNuvgD81k4z+QKs3hbLMt3FiCpGYCVSN2cDM1ANNOjEUpOEjCSrIGYGm8zFWe8Gj7RXDKtVoSS3lmZbHioT6VEgzDFRZ4deSfdG1zaPJWa+0TdRB/uWwf4KWqbrT18LigEBORE5q1HKmdfaZu4ji236opeoSQlSsvrHFEdieqPjXqeI3ibZ+9l55rzy2YV3fNcg9qJHtEmRGnZ8qxeYUQVF0YkjQDXPyrpz4+dZtpJxJCZxAjXlPwqXw2s22Qgj6Ke6ObKlNpcIJUSzJJy1Ug9/bW3pVBJsoSJ6y/CW58q+9HKT7UncGoB49ceGlY9KPvsHPJLkRnmS2ka0zEP5kV97LVRuP4WSe/8A2S7fSCc0d8R5isrFZ0qVCiqBJyUR8a7rUSmAFTH+nyrBl4znV1dhUPauLNlrtN3tJebEdVWoJJkzHypl9GDGGzvgCB7dUDlhQKW98L6rS/1V/I/Cmj0eIizuc3l+iRUDNP8ACVrornOnBJvY+hVB6XnYt6M4hlP8y8vOqWtZ0kHsq49Kwm8eQaR6qNUo66VY4Ntx2r2bT7bisWu0q0z3VqbOddChIzrG1NgNFSRCgRmO2u3sPEXdBupThzd3bq59DqJvF08EK9Yp30nehVANoWqM/Y5niSsCacVZzNFSn757rIal/fPuHruikT0qlTV5KJTIKUqTzkQY7FA09qi792as1sQEWpoOAaHMFM64VCCPGq6WMSNopnDyTjSiQLzUbyWT7tfbRblzoN1OK0dBthJlDtoRyCwr+ZM1kx0H2EGXHLQ5yKwkfwpB86h+x+AWhOug78TvRJuyOPuuJbbzUsgBKRJJ5fOvT93sFDTaVGSlCUntAANcFxbI2Ox/orCGydVRiUe1SpUeyal4qXFEIxsqPOzn5bgTyHK0lukG2hq9lFaZASOU4kDjllVWVeqVEwggTy+FPjaDY+y2z7dvrAQFpOFQ5TvHIzVTc6E7PMptDo7UpPwFV02AXSF46+Ks8XVI2Rta7YgV8Es3r0AOSCe+PhUxsderjlvsqAjIODfOXvH0q7tdC9mmVvuq7AlPnBq13DshZbH+jtAKIgrPWUf3joOQgUkWBTgXDklydVY5haze/Bce1joBbCjhBzmDnhWhUZelaX7QQR1SQd40qx22wIdThcSFD05g7qhDsS0D1VKA4f8AEiqrVdElyZzNGefTyA+SpY5WhoBUBbrUhSpg5Za7xWhy8m0piFCSDxnDmBy1qxHYRrctQ8T6mu2xbJsNqCiCtQzBVmAeMDLxmokWgTkgO2Hv/a08chgGywvuzOKsCktjr+zTAjenCSI7jlSwxOhAhKSANSrv4U64qHvHZOzPEqUjCo6qQSgntjInmRW9hk7MUsrqmmuyyHsIsd/0SnD7mcIT4n5Vus1odBBwJyzkK4doq+no4Zzh50A/hP8ATXRZdgLMggqU4vkVQP4AD50+JwFSfgeSTVN+JUT0cWdYU6rDCAlIGc5qJUR3CPGtfSnZ3B7B5KcSEYgvOMOaVIJO4EgidKvVmsqG0hLaQlI0AECs3GgoEKAIORBEg8jxptkxbIJFo48ANxfZ3Hz8btedXL4xHNJ8aBeqRHVNOC8ei+wOnEGy0f8ADVhH5TIHcBUZ/wCmbLP2z8cJT/lq3bqENbqsOkOGwHql65e7bjRSUqyI4ekzTd6Pkq+hIWtJSXFKWAdwJ6viAD31punoysLBnApw/wCIcQ/KISe8GrUlMZCoOXlNlbwsCm4GnezOLz5ef/Ejumyx2lm1ptCPsnEJTJEgKTII/ZMZ86W6b0d/ZPdXrW02VDiShxKVpVkUqAUD2g5GqPevQpdjxJQhbBP90sgflVIHdFNR5cjGhtmgtFHlzRjhDjXvSPXeCglPVBk1iu/QUKQps5iJB+dNhz/p/Y+7bXwOBSg/AV1Xf0CWFCpddfd5EhAP5RPnT41GQCgfjSlN1OduwcfOj8lH9BTZUXl4SEoQlsE7yolRHcAPGm7XJdd0s2ZsNWdtLaE6JSI7zvJ5nOuuoEsjpHcTlAlldK7idz/ZFFFFNppFFFFCEUUUUIRRRRQhFFFFCEUUUUIRRRRQhFFFFCEUUUUIRRRRQhFFFFCEUUUUIRRRRQhFFFFCEUUUUIX/2Q=="/>
          <p:cNvSpPr>
            <a:spLocks noChangeAspect="1" noChangeArrowheads="1"/>
          </p:cNvSpPr>
          <p:nvPr/>
        </p:nvSpPr>
        <p:spPr bwMode="auto">
          <a:xfrm>
            <a:off x="215900" y="-223838"/>
            <a:ext cx="2286000" cy="771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6" name="Picture 8" descr="http://www.differencebetween.net/wp-content/uploads/2009/09/mixtu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572000"/>
            <a:ext cx="605117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3584554"/>
      </p:ext>
    </p:extLst>
  </p:cSld>
  <p:clrMapOvr>
    <a:masterClrMapping/>
  </p:clrMapOvr>
  <p:transition>
    <p:rand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026"/>
          <p:cNvSpPr txBox="1">
            <a:spLocks noChangeArrowheads="1"/>
          </p:cNvSpPr>
          <p:nvPr/>
        </p:nvSpPr>
        <p:spPr bwMode="auto">
          <a:xfrm>
            <a:off x="1295400" y="616039"/>
            <a:ext cx="64008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latin typeface="Arial" charset="0"/>
              </a:rPr>
              <a:t>3 Types of Mixtures</a:t>
            </a:r>
            <a:endParaRPr lang="en-US" sz="5400" dirty="0">
              <a:latin typeface="Arial" charset="0"/>
            </a:endParaRPr>
          </a:p>
        </p:txBody>
      </p:sp>
      <p:sp>
        <p:nvSpPr>
          <p:cNvPr id="24579" name="Text Box 1027"/>
          <p:cNvSpPr txBox="1">
            <a:spLocks noChangeArrowheads="1"/>
          </p:cNvSpPr>
          <p:nvPr/>
        </p:nvSpPr>
        <p:spPr bwMode="auto">
          <a:xfrm>
            <a:off x="533400" y="1905000"/>
            <a:ext cx="86106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-112" charset="2"/>
              <a:buChar char="n"/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4000" b="1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Solution</a:t>
            </a:r>
            <a:r>
              <a:rPr lang="en-US" sz="4000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-112" charset="2"/>
              <a:buNone/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</a:t>
            </a:r>
            <a:b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</a:t>
            </a:r>
            <a:r>
              <a:rPr lang="en-US" sz="4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	- homogeneous mixture where 	substances </a:t>
            </a: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are </a:t>
            </a:r>
            <a:r>
              <a:rPr lang="en-US" sz="4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distributed 			evenly </a:t>
            </a: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 </a:t>
            </a:r>
            <a:r>
              <a:rPr lang="en-US" sz="4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another substance</a:t>
            </a: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. </a:t>
            </a:r>
            <a:endParaRPr lang="en-US" sz="4000" dirty="0" smtClean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-112" charset="2"/>
              <a:buNone/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 i.e. dissolves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-112" charset="2"/>
              <a:buNone/>
              <a:defRPr/>
            </a:pP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-112" charset="2"/>
              <a:buNone/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Ex:  Kool-Aid mix and water</a:t>
            </a:r>
            <a:endParaRPr lang="en-US" sz="60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6149" name="Picture 5" descr="http://www.bioweb.uncc.edu/1110Lab/notes/notes1/labpics/Benedicts%20Negative%20and%20Positive%202.JPG"/>
          <p:cNvPicPr>
            <a:picLocks noChangeAspect="1" noChangeArrowheads="1"/>
          </p:cNvPicPr>
          <p:nvPr/>
        </p:nvPicPr>
        <p:blipFill rotWithShape="1">
          <a:blip r:embed="rId2" cstate="print"/>
          <a:srcRect l="15687" r="19850"/>
          <a:stretch/>
        </p:blipFill>
        <p:spPr bwMode="auto">
          <a:xfrm>
            <a:off x="7696200" y="228600"/>
            <a:ext cx="1252591" cy="2590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20814254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027" y="533400"/>
            <a:ext cx="7772400" cy="4953000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>Parts for a Solution</a:t>
            </a:r>
          </a:p>
          <a:p>
            <a:pPr>
              <a:buFont typeface="Wingdings" pitchFamily="-112" charset="2"/>
              <a:buNone/>
              <a:defRPr/>
            </a:pPr>
            <a:r>
              <a:rPr lang="en-US" dirty="0" smtClean="0"/>
              <a:t>   1. Solute</a:t>
            </a:r>
          </a:p>
          <a:p>
            <a:pPr>
              <a:buNone/>
              <a:defRPr/>
            </a:pPr>
            <a:r>
              <a:rPr lang="en-US" dirty="0" smtClean="0"/>
              <a:t>       - usually less</a:t>
            </a:r>
          </a:p>
          <a:p>
            <a:pPr>
              <a:buNone/>
              <a:defRPr/>
            </a:pPr>
            <a:r>
              <a:rPr lang="en-US" dirty="0" smtClean="0"/>
              <a:t>		- gets </a:t>
            </a:r>
            <a:r>
              <a:rPr lang="en-US" u="sng" dirty="0" smtClean="0"/>
              <a:t>dissolved</a:t>
            </a:r>
          </a:p>
          <a:p>
            <a:pPr>
              <a:buFont typeface="Wingdings" pitchFamily="-112" charset="2"/>
              <a:buNone/>
              <a:defRPr/>
            </a:pPr>
            <a:r>
              <a:rPr lang="en-US" dirty="0" smtClean="0"/>
              <a:t>	</a:t>
            </a:r>
          </a:p>
          <a:p>
            <a:pPr>
              <a:buFont typeface="Wingdings" pitchFamily="-112" charset="2"/>
              <a:buNone/>
              <a:defRPr/>
            </a:pPr>
            <a:r>
              <a:rPr lang="en-US" dirty="0" smtClean="0"/>
              <a:t>2. Solvent</a:t>
            </a:r>
          </a:p>
          <a:p>
            <a:pPr>
              <a:buNone/>
              <a:defRPr/>
            </a:pPr>
            <a:r>
              <a:rPr lang="en-US" dirty="0" smtClean="0"/>
              <a:t>       - usually more</a:t>
            </a:r>
          </a:p>
          <a:p>
            <a:pPr>
              <a:buNone/>
              <a:defRPr/>
            </a:pPr>
            <a:r>
              <a:rPr lang="en-US" dirty="0" smtClean="0"/>
              <a:t>       - does the </a:t>
            </a:r>
            <a:r>
              <a:rPr lang="en-US" u="sng" dirty="0" smtClean="0"/>
              <a:t>dissolving</a:t>
            </a:r>
          </a:p>
          <a:p>
            <a:pPr>
              <a:buFont typeface="Wingdings" pitchFamily="-112" charset="2"/>
              <a:buNone/>
              <a:defRPr/>
            </a:pPr>
            <a:r>
              <a:rPr lang="en-US" dirty="0" smtClean="0"/>
              <a:t>       </a:t>
            </a:r>
          </a:p>
          <a:p>
            <a:pPr>
              <a:buFont typeface="Wingdings" pitchFamily="-112" charset="2"/>
              <a:buNone/>
              <a:defRPr/>
            </a:pPr>
            <a:r>
              <a:rPr lang="en-US" sz="3600" dirty="0" smtClean="0"/>
              <a:t>* </a:t>
            </a:r>
            <a:r>
              <a:rPr lang="en-US" sz="4000" i="1" dirty="0" smtClean="0"/>
              <a:t>water is the “universal” solvent</a:t>
            </a:r>
            <a:endParaRPr lang="en-US" sz="3600" i="1" dirty="0"/>
          </a:p>
        </p:txBody>
      </p:sp>
      <p:pic>
        <p:nvPicPr>
          <p:cNvPr id="7173" name="Picture 5" descr="http://www.ssc.education.ed.ac.uk/BSL/pictures/dissolv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2209800"/>
            <a:ext cx="2705707" cy="2743200"/>
          </a:xfrm>
          <a:prstGeom prst="rect">
            <a:avLst/>
          </a:prstGeom>
          <a:noFill/>
        </p:spPr>
      </p:pic>
      <p:cxnSp>
        <p:nvCxnSpPr>
          <p:cNvPr id="7" name="Straight Arrow Connector 6"/>
          <p:cNvCxnSpPr/>
          <p:nvPr/>
        </p:nvCxnSpPr>
        <p:spPr bwMode="auto">
          <a:xfrm>
            <a:off x="5334000" y="2324100"/>
            <a:ext cx="1981200" cy="495300"/>
          </a:xfrm>
          <a:prstGeom prst="straightConnector1">
            <a:avLst/>
          </a:prstGeom>
          <a:solidFill>
            <a:schemeClr val="accent1"/>
          </a:solidFill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 flipV="1">
            <a:off x="3352800" y="3735388"/>
            <a:ext cx="3962400" cy="379412"/>
          </a:xfrm>
          <a:prstGeom prst="straightConnector1">
            <a:avLst/>
          </a:prstGeom>
          <a:solidFill>
            <a:schemeClr val="accent1"/>
          </a:solidFill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421654639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28599" y="228600"/>
            <a:ext cx="8386759" cy="6019800"/>
            <a:chOff x="228599" y="228600"/>
            <a:chExt cx="8386759" cy="6019800"/>
          </a:xfrm>
        </p:grpSpPr>
        <p:pic>
          <p:nvPicPr>
            <p:cNvPr id="1026" name="Picture 2" descr="http://www.meta-synthesis.com/webbook/31_matter/matter2.jpg"/>
            <p:cNvPicPr>
              <a:picLocks noChangeAspect="1" noChangeArrowheads="1"/>
            </p:cNvPicPr>
            <p:nvPr/>
          </p:nvPicPr>
          <p:blipFill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599" y="228600"/>
              <a:ext cx="8386759" cy="6019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Rectangle 4"/>
            <p:cNvSpPr/>
            <p:nvPr/>
          </p:nvSpPr>
          <p:spPr bwMode="auto">
            <a:xfrm>
              <a:off x="2971800" y="2667000"/>
              <a:ext cx="2819400" cy="1676400"/>
            </a:xfrm>
            <a:prstGeom prst="rect">
              <a:avLst/>
            </a:prstGeom>
            <a:solidFill>
              <a:schemeClr val="tx1"/>
            </a:solidFill>
            <a:ln w="12700" cap="sq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800" b="0" i="1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4226517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Box 1027"/>
          <p:cNvSpPr txBox="1">
            <a:spLocks noChangeArrowheads="1"/>
          </p:cNvSpPr>
          <p:nvPr/>
        </p:nvSpPr>
        <p:spPr bwMode="auto">
          <a:xfrm>
            <a:off x="1600200" y="533400"/>
            <a:ext cx="8534400" cy="7060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-112" charset="2"/>
              <a:buChar char="n"/>
              <a:defRPr/>
            </a:pPr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Suspensions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-112" charset="2"/>
              <a:buNone/>
              <a:defRPr/>
            </a:pPr>
            <a:endParaRPr lang="en-US" sz="400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-112" charset="2"/>
              <a:buNone/>
              <a:defRPr/>
            </a:pP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</a:t>
            </a:r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 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particles do </a:t>
            </a:r>
            <a:r>
              <a:rPr lang="en-US" sz="40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not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stay </a:t>
            </a:r>
            <a:endParaRPr lang="en-US" sz="400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-112" charset="2"/>
              <a:buNone/>
              <a:defRPr/>
            </a:pPr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	suspended</a:t>
            </a:r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. </a:t>
            </a:r>
            <a:endParaRPr lang="en-US" sz="400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-112" charset="2"/>
              <a:buNone/>
              <a:defRPr/>
            </a:pPr>
            <a:r>
              <a:rPr lang="en-US" sz="4000" dirty="0">
                <a:effectLst/>
              </a:rPr>
              <a:t> </a:t>
            </a:r>
            <a:r>
              <a:rPr lang="en-US" sz="4000" dirty="0" smtClean="0">
                <a:effectLst/>
              </a:rPr>
              <a:t>   </a:t>
            </a:r>
            <a:r>
              <a:rPr lang="en-US" sz="4000" dirty="0" smtClean="0">
                <a:effectLst/>
                <a:latin typeface="Arial Narrow" pitchFamily="34" charset="0"/>
              </a:rPr>
              <a:t>- particles larger </a:t>
            </a:r>
            <a:r>
              <a:rPr lang="en-US" sz="4000" dirty="0">
                <a:effectLst/>
                <a:latin typeface="Arial Narrow" pitchFamily="34" charset="0"/>
              </a:rPr>
              <a:t>than </a:t>
            </a:r>
            <a:r>
              <a:rPr lang="en-US" sz="4000" dirty="0" smtClean="0">
                <a:effectLst/>
                <a:latin typeface="Arial Narrow" pitchFamily="34" charset="0"/>
              </a:rPr>
              <a:t>1000nm </a:t>
            </a:r>
            <a:endParaRPr lang="en-US" sz="400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-112" charset="2"/>
              <a:buNone/>
              <a:defRPr/>
            </a:pPr>
            <a:r>
              <a:rPr lang="en-US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-112" charset="2"/>
              <a:buNone/>
              <a:defRPr/>
            </a:pP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 </a:t>
            </a:r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Ex. Oil 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&amp; vinegar  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-112" charset="2"/>
              <a:buNone/>
              <a:defRPr/>
            </a:pPr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	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		or  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-112" charset="2"/>
              <a:buNone/>
              <a:defRPr/>
            </a:pPr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	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			sand &amp; water</a:t>
            </a:r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-112" charset="2"/>
              <a:buNone/>
              <a:defRPr/>
            </a:pPr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9221" name="Picture 5" descr="http://www.microbiology.emory.edu/altman/jdaWebSite_v3/images/tet_suspensionStir.jpg"/>
          <p:cNvPicPr>
            <a:picLocks noChangeAspect="1" noChangeArrowheads="1"/>
          </p:cNvPicPr>
          <p:nvPr/>
        </p:nvPicPr>
        <p:blipFill>
          <a:blip r:embed="rId2"/>
          <a:srcRect l="21239" t="31894" r="36283" b="9635"/>
          <a:stretch>
            <a:fillRect/>
          </a:stretch>
        </p:blipFill>
        <p:spPr bwMode="auto">
          <a:xfrm>
            <a:off x="304800" y="3352800"/>
            <a:ext cx="1579418" cy="2895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27049103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762000"/>
            <a:ext cx="7772400" cy="4114800"/>
          </a:xfrm>
        </p:spPr>
        <p:txBody>
          <a:bodyPr/>
          <a:lstStyle/>
          <a:p>
            <a:pPr>
              <a:defRPr/>
            </a:pPr>
            <a:r>
              <a:rPr lang="en-US" sz="4400" b="1" dirty="0" smtClean="0"/>
              <a:t> Colloids </a:t>
            </a:r>
            <a:endParaRPr lang="en-US" sz="4400" dirty="0" smtClean="0"/>
          </a:p>
          <a:p>
            <a:pPr>
              <a:buFont typeface="Wingdings" pitchFamily="-112" charset="2"/>
              <a:buNone/>
              <a:defRPr/>
            </a:pPr>
            <a:r>
              <a:rPr lang="en-US" sz="4000" dirty="0" smtClean="0"/>
              <a:t>   - particles stay </a:t>
            </a:r>
            <a:r>
              <a:rPr lang="en-US" sz="4000" u="sng" dirty="0" smtClean="0"/>
              <a:t>suspended</a:t>
            </a:r>
          </a:p>
          <a:p>
            <a:pPr>
              <a:buFont typeface="Wingdings" pitchFamily="-112" charset="2"/>
              <a:buNone/>
              <a:defRPr/>
            </a:pPr>
            <a:r>
              <a:rPr lang="en-US" sz="4000" dirty="0" smtClean="0"/>
              <a:t>	- not dissolved</a:t>
            </a:r>
          </a:p>
          <a:p>
            <a:pPr lvl="1">
              <a:defRPr/>
            </a:pPr>
            <a:r>
              <a:rPr lang="en-US" sz="3600" b="1" dirty="0" smtClean="0"/>
              <a:t> Emulsion = </a:t>
            </a:r>
            <a:r>
              <a:rPr lang="en-US" sz="3600" dirty="0" smtClean="0"/>
              <a:t>liquid in liquid</a:t>
            </a:r>
          </a:p>
          <a:p>
            <a:pPr lvl="2">
              <a:defRPr/>
            </a:pPr>
            <a:r>
              <a:rPr lang="en-US" sz="3200" dirty="0" smtClean="0"/>
              <a:t> Ex: mayo</a:t>
            </a:r>
          </a:p>
          <a:p>
            <a:pPr>
              <a:buFont typeface="Wingdings" pitchFamily="-112" charset="2"/>
              <a:buNone/>
              <a:defRPr/>
            </a:pPr>
            <a:endParaRPr lang="en-US" sz="4000" dirty="0" smtClean="0"/>
          </a:p>
          <a:p>
            <a:pPr>
              <a:buFont typeface="Wingdings" pitchFamily="-112" charset="2"/>
              <a:buNone/>
              <a:defRPr/>
            </a:pPr>
            <a:endParaRPr lang="en-US" sz="4000" dirty="0" smtClean="0"/>
          </a:p>
          <a:p>
            <a:pPr>
              <a:buFont typeface="Wingdings" pitchFamily="-112" charset="2"/>
              <a:buNone/>
              <a:defRPr/>
            </a:pPr>
            <a:endParaRPr lang="en-US" sz="4000" dirty="0" smtClean="0"/>
          </a:p>
        </p:txBody>
      </p:sp>
      <p:pic>
        <p:nvPicPr>
          <p:cNvPr id="8197" name="Picture 5" descr="http://pk014.k12.sd.us/chemistry/chapter%20two/light_colloi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4038600"/>
            <a:ext cx="2819400" cy="21145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59667820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1295400" y="609600"/>
            <a:ext cx="8001000" cy="6407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-112" charset="2"/>
              <a:buNone/>
              <a:defRPr/>
            </a:pP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Tyndall </a:t>
            </a:r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Effect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-112" charset="2"/>
              <a:buNone/>
              <a:defRPr/>
            </a:pP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-112" charset="2"/>
              <a:buNone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	- beam 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of light is passed through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-112" charset="2"/>
              <a:buNone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		a mixture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-112" charset="2"/>
              <a:buNone/>
              <a:defRPr/>
            </a:pPr>
            <a:r>
              <a:rPr lang="en-US" sz="1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endParaRPr lang="en-US" sz="1200" dirty="0" smtClean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-112" charset="2"/>
              <a:buNone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	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 beam 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can be 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seen because 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-112" charset="2"/>
              <a:buNone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	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	particles 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are </a:t>
            </a:r>
            <a:endParaRPr lang="en-US" sz="3200" dirty="0" smtClean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-112" charset="2"/>
              <a:buNone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	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	big 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enough to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-112" charset="2"/>
              <a:buNone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		scatter light</a:t>
            </a: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spcBef>
                <a:spcPct val="50000"/>
              </a:spcBef>
              <a:defRPr/>
            </a:pPr>
            <a:endParaRPr lang="en-US" dirty="0"/>
          </a:p>
        </p:txBody>
      </p:sp>
      <p:pic>
        <p:nvPicPr>
          <p:cNvPr id="10245" name="Picture 5" descr="http://farm2.static.flickr.com/1167/833605698_9fbfb00f2f.jpg"/>
          <p:cNvPicPr>
            <a:picLocks noChangeAspect="1" noChangeArrowheads="1"/>
          </p:cNvPicPr>
          <p:nvPr/>
        </p:nvPicPr>
        <p:blipFill>
          <a:blip r:embed="rId2"/>
          <a:srcRect l="33600"/>
          <a:stretch>
            <a:fillRect/>
          </a:stretch>
        </p:blipFill>
        <p:spPr bwMode="auto">
          <a:xfrm>
            <a:off x="36816" y="3971924"/>
            <a:ext cx="2555139" cy="2886076"/>
          </a:xfrm>
          <a:prstGeom prst="rect">
            <a:avLst/>
          </a:prstGeom>
          <a:noFill/>
        </p:spPr>
      </p:pic>
      <p:pic>
        <p:nvPicPr>
          <p:cNvPr id="10247" name="Picture 7" descr="http://www.colloidalsilver.com.au/NewFiles/big/silverwell_TYNDALL_LASER_BIG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304800"/>
            <a:ext cx="2933700" cy="16343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0223983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lvl="1"/>
            <a:r>
              <a:rPr lang="en-US" sz="3200" dirty="0" smtClean="0"/>
              <a:t> Elements </a:t>
            </a:r>
            <a:r>
              <a:rPr lang="en-US" sz="3200" dirty="0"/>
              <a:t>– made up of 1 type of atom</a:t>
            </a:r>
          </a:p>
          <a:p>
            <a:pPr marL="1089025" lvl="2" indent="-285750"/>
            <a:r>
              <a:rPr lang="en-US" sz="2800" dirty="0"/>
              <a:t> ex:  gold</a:t>
            </a:r>
          </a:p>
          <a:p>
            <a:pPr marL="0" lvl="2" indent="0">
              <a:buSzPct val="75000"/>
              <a:buNone/>
            </a:pPr>
            <a:endParaRPr lang="en-US" dirty="0"/>
          </a:p>
          <a:p>
            <a:r>
              <a:rPr lang="en-US" dirty="0" smtClean="0"/>
              <a:t>  </a:t>
            </a:r>
            <a:r>
              <a:rPr lang="en-US" dirty="0"/>
              <a:t>Compounds – made up of more than 1 type of atom</a:t>
            </a:r>
            <a:endParaRPr lang="en-US" dirty="0" smtClean="0"/>
          </a:p>
          <a:p>
            <a:pPr lvl="2"/>
            <a:r>
              <a:rPr lang="en-US" dirty="0" smtClean="0"/>
              <a:t> ex: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dirty="0"/>
              <a:t>	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C2C02-0321-4516-AF90-8116A36B4DA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02835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30480"/>
            <a:ext cx="7086600" cy="1276350"/>
          </a:xfrm>
        </p:spPr>
        <p:txBody>
          <a:bodyPr/>
          <a:lstStyle/>
          <a:p>
            <a:r>
              <a:rPr lang="en-US" dirty="0">
                <a:latin typeface="Arial Black" pitchFamily="34" charset="0"/>
              </a:rPr>
              <a:t>What are properties?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447800"/>
            <a:ext cx="7772400" cy="411480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4400" dirty="0" smtClean="0">
                <a:latin typeface="Arial Black" pitchFamily="34" charset="0"/>
              </a:rPr>
              <a:t>= Characteristics </a:t>
            </a:r>
            <a:r>
              <a:rPr lang="en-US" sz="4400" dirty="0">
                <a:latin typeface="Arial Black" pitchFamily="34" charset="0"/>
              </a:rPr>
              <a:t>used to describe an </a:t>
            </a:r>
            <a:r>
              <a:rPr lang="en-US" sz="4400" dirty="0" smtClean="0">
                <a:latin typeface="Arial Black" pitchFamily="34" charset="0"/>
              </a:rPr>
              <a:t>object.</a:t>
            </a:r>
          </a:p>
          <a:p>
            <a:pPr marL="0" indent="0">
              <a:lnSpc>
                <a:spcPct val="90000"/>
              </a:lnSpc>
              <a:buNone/>
            </a:pPr>
            <a:endParaRPr lang="en-US" sz="2000" dirty="0" smtClean="0">
              <a:latin typeface="Arial Black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4400" dirty="0" smtClean="0">
                <a:latin typeface="Arial Black" pitchFamily="34" charset="0"/>
              </a:rPr>
              <a:t>Properties are used to </a:t>
            </a:r>
            <a:r>
              <a:rPr lang="en-US" sz="4400" u="sng" dirty="0" smtClean="0">
                <a:latin typeface="Arial Black" pitchFamily="34" charset="0"/>
              </a:rPr>
              <a:t>identify</a:t>
            </a:r>
            <a:r>
              <a:rPr lang="en-US" sz="4400" dirty="0" smtClean="0">
                <a:latin typeface="Arial Black" pitchFamily="34" charset="0"/>
              </a:rPr>
              <a:t> a substance</a:t>
            </a:r>
          </a:p>
          <a:p>
            <a:pPr marL="0" indent="0">
              <a:lnSpc>
                <a:spcPct val="90000"/>
              </a:lnSpc>
              <a:buNone/>
            </a:pPr>
            <a:endParaRPr lang="en-US" sz="1800" dirty="0">
              <a:latin typeface="Arial Black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4400" dirty="0">
                <a:latin typeface="Arial Black" pitchFamily="34" charset="0"/>
              </a:rPr>
              <a:t>Ex: color</a:t>
            </a:r>
            <a:r>
              <a:rPr lang="en-US" sz="4400" dirty="0" smtClean="0">
                <a:latin typeface="Arial Black" pitchFamily="34" charset="0"/>
              </a:rPr>
              <a:t>, </a:t>
            </a:r>
            <a:r>
              <a:rPr lang="en-US" sz="4400" dirty="0">
                <a:latin typeface="Arial Black" pitchFamily="34" charset="0"/>
              </a:rPr>
              <a:t>shape, size</a:t>
            </a:r>
            <a:r>
              <a:rPr lang="en-US" sz="4400">
                <a:latin typeface="Arial Black" pitchFamily="34" charset="0"/>
              </a:rPr>
              <a:t>, </a:t>
            </a:r>
            <a:r>
              <a:rPr lang="en-US" sz="4400" smtClean="0">
                <a:latin typeface="Arial Black" pitchFamily="34" charset="0"/>
              </a:rPr>
              <a:t>density</a:t>
            </a:r>
            <a:r>
              <a:rPr lang="en-US" sz="4400" dirty="0" smtClean="0">
                <a:latin typeface="Arial Black" pitchFamily="34" charset="0"/>
              </a:rPr>
              <a:t>, texture…</a:t>
            </a:r>
            <a:endParaRPr lang="en-US" sz="4400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wheel spokes="0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Black" pitchFamily="34" charset="0"/>
              </a:rPr>
              <a:t>General Properties of </a:t>
            </a:r>
            <a:r>
              <a:rPr lang="en-US" dirty="0" smtClean="0">
                <a:latin typeface="Arial Black" pitchFamily="34" charset="0"/>
              </a:rPr>
              <a:t>matter: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400" dirty="0" smtClean="0">
                <a:latin typeface="Arial Black" pitchFamily="34" charset="0"/>
              </a:rPr>
              <a:t> mass</a:t>
            </a:r>
          </a:p>
          <a:p>
            <a:r>
              <a:rPr lang="en-US" sz="4400" dirty="0" smtClean="0">
                <a:latin typeface="Arial Black" pitchFamily="34" charset="0"/>
              </a:rPr>
              <a:t> weight</a:t>
            </a:r>
          </a:p>
          <a:p>
            <a:r>
              <a:rPr lang="en-US" sz="4400" dirty="0" smtClean="0">
                <a:latin typeface="Arial Black" pitchFamily="34" charset="0"/>
              </a:rPr>
              <a:t> volume</a:t>
            </a:r>
          </a:p>
          <a:p>
            <a:r>
              <a:rPr lang="en-US" sz="4400" dirty="0" smtClean="0">
                <a:latin typeface="Arial Black" pitchFamily="34" charset="0"/>
              </a:rPr>
              <a:t> density</a:t>
            </a:r>
            <a:endParaRPr lang="en-US" sz="4400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wheel spokes="0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Mass</a:t>
            </a:r>
            <a:endParaRPr lang="en-US" sz="720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4000" dirty="0" smtClean="0">
                <a:latin typeface="Arial Black" pitchFamily="34" charset="0"/>
              </a:rPr>
              <a:t>= </a:t>
            </a:r>
            <a:r>
              <a:rPr lang="en-US" sz="4000" u="sng" dirty="0" smtClean="0">
                <a:latin typeface="Arial Black" pitchFamily="34" charset="0"/>
              </a:rPr>
              <a:t>amount</a:t>
            </a:r>
            <a:r>
              <a:rPr lang="en-US" sz="4000" dirty="0" smtClean="0">
                <a:latin typeface="Arial Black" pitchFamily="34" charset="0"/>
              </a:rPr>
              <a:t> </a:t>
            </a:r>
            <a:r>
              <a:rPr lang="en-US" sz="4000" dirty="0">
                <a:latin typeface="Arial Black" pitchFamily="34" charset="0"/>
              </a:rPr>
              <a:t>of matter in an </a:t>
            </a:r>
            <a:r>
              <a:rPr lang="en-US" sz="4000" dirty="0" smtClean="0">
                <a:latin typeface="Arial Black" pitchFamily="34" charset="0"/>
              </a:rPr>
              <a:t>object</a:t>
            </a:r>
            <a:endParaRPr lang="en-US" sz="4000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wheel spokes="0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/>
              <a:t>Weight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772400" cy="525780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4000" dirty="0" smtClean="0">
                <a:latin typeface="Arial Black" pitchFamily="34" charset="0"/>
              </a:rPr>
              <a:t>= Measure </a:t>
            </a:r>
            <a:r>
              <a:rPr lang="en-US" sz="4000" dirty="0">
                <a:latin typeface="Arial Black" pitchFamily="34" charset="0"/>
              </a:rPr>
              <a:t>of </a:t>
            </a:r>
            <a:r>
              <a:rPr lang="en-US" sz="4000" dirty="0" smtClean="0">
                <a:latin typeface="Arial Black" pitchFamily="34" charset="0"/>
              </a:rPr>
              <a:t>force </a:t>
            </a:r>
            <a:r>
              <a:rPr lang="en-US" sz="4000" dirty="0">
                <a:latin typeface="Arial Black" pitchFamily="34" charset="0"/>
              </a:rPr>
              <a:t>of </a:t>
            </a:r>
            <a:r>
              <a:rPr lang="en-US" sz="4000" u="sng" dirty="0">
                <a:latin typeface="Arial Black" pitchFamily="34" charset="0"/>
              </a:rPr>
              <a:t>gravity</a:t>
            </a:r>
            <a:r>
              <a:rPr lang="en-US" sz="4000" dirty="0">
                <a:latin typeface="Arial Black" pitchFamily="34" charset="0"/>
              </a:rPr>
              <a:t> on the mass of an </a:t>
            </a:r>
            <a:r>
              <a:rPr lang="en-US" sz="4000" dirty="0" smtClean="0">
                <a:latin typeface="Arial Black" pitchFamily="34" charset="0"/>
              </a:rPr>
              <a:t>object</a:t>
            </a:r>
          </a:p>
          <a:p>
            <a:pPr marL="0" indent="0">
              <a:lnSpc>
                <a:spcPct val="90000"/>
              </a:lnSpc>
              <a:buNone/>
            </a:pPr>
            <a:endParaRPr lang="en-US" sz="4000" dirty="0">
              <a:latin typeface="Arial Black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4000" i="1" dirty="0">
                <a:latin typeface="Arial Black" pitchFamily="34" charset="0"/>
              </a:rPr>
              <a:t>Weight changes </a:t>
            </a:r>
            <a:r>
              <a:rPr lang="en-US" sz="4000" i="1" dirty="0" smtClean="0">
                <a:latin typeface="Arial Black" pitchFamily="34" charset="0"/>
              </a:rPr>
              <a:t>with changes in gravity</a:t>
            </a:r>
            <a:endParaRPr lang="en-US" sz="4000" i="1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wheel spokes="0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Volume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 smtClean="0">
                <a:latin typeface="Arial Black" pitchFamily="34" charset="0"/>
              </a:rPr>
              <a:t>= Measure of </a:t>
            </a:r>
            <a:r>
              <a:rPr lang="en-US" sz="4000" u="sng" dirty="0" smtClean="0">
                <a:latin typeface="Arial Black" pitchFamily="34" charset="0"/>
              </a:rPr>
              <a:t>space taken </a:t>
            </a:r>
            <a:r>
              <a:rPr lang="en-US" sz="4000" dirty="0" smtClean="0">
                <a:latin typeface="Arial Black" pitchFamily="34" charset="0"/>
              </a:rPr>
              <a:t>up by an object.</a:t>
            </a:r>
            <a:endParaRPr lang="en-US" sz="4000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winkles">
  <a:themeElements>
    <a:clrScheme name="Twinkles 1">
      <a:dk1>
        <a:srgbClr val="2A004E"/>
      </a:dk1>
      <a:lt1>
        <a:srgbClr val="FFFFFF"/>
      </a:lt1>
      <a:dk2>
        <a:srgbClr val="500093"/>
      </a:dk2>
      <a:lt2>
        <a:srgbClr val="00CCCC"/>
      </a:lt2>
      <a:accent1>
        <a:srgbClr val="D60093"/>
      </a:accent1>
      <a:accent2>
        <a:srgbClr val="0000FF"/>
      </a:accent2>
      <a:accent3>
        <a:srgbClr val="B3AAC8"/>
      </a:accent3>
      <a:accent4>
        <a:srgbClr val="DADADA"/>
      </a:accent4>
      <a:accent5>
        <a:srgbClr val="E8AAC8"/>
      </a:accent5>
      <a:accent6>
        <a:srgbClr val="0000E7"/>
      </a:accent6>
      <a:hlink>
        <a:srgbClr val="FFFF00"/>
      </a:hlink>
      <a:folHlink>
        <a:srgbClr val="7500D7"/>
      </a:folHlink>
    </a:clrScheme>
    <a:fontScheme name="Twinkles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0" i="1" u="none" strike="noStrike" cap="none" normalizeH="0" baseline="0" smtClean="0">
            <a:ln>
              <a:noFill/>
            </a:ln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0" i="1" u="none" strike="noStrike" cap="none" normalizeH="0" baseline="0" smtClean="0">
            <a:ln>
              <a:noFill/>
            </a:ln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defRPr>
        </a:defPPr>
      </a:lstStyle>
    </a:lnDef>
  </a:objectDefaults>
  <a:extraClrSchemeLst>
    <a:extraClrScheme>
      <a:clrScheme name="Twinkles 1">
        <a:dk1>
          <a:srgbClr val="2A004E"/>
        </a:dk1>
        <a:lt1>
          <a:srgbClr val="FFFFFF"/>
        </a:lt1>
        <a:dk2>
          <a:srgbClr val="500093"/>
        </a:dk2>
        <a:lt2>
          <a:srgbClr val="00CCCC"/>
        </a:lt2>
        <a:accent1>
          <a:srgbClr val="D60093"/>
        </a:accent1>
        <a:accent2>
          <a:srgbClr val="0000FF"/>
        </a:accent2>
        <a:accent3>
          <a:srgbClr val="B3AAC8"/>
        </a:accent3>
        <a:accent4>
          <a:srgbClr val="DADADA"/>
        </a:accent4>
        <a:accent5>
          <a:srgbClr val="E8AAC8"/>
        </a:accent5>
        <a:accent6>
          <a:srgbClr val="0000E7"/>
        </a:accent6>
        <a:hlink>
          <a:srgbClr val="FFFF00"/>
        </a:hlink>
        <a:folHlink>
          <a:srgbClr val="7500D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winkl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CC99FF"/>
        </a:accent1>
        <a:accent2>
          <a:srgbClr val="3366FF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2D5CE7"/>
        </a:accent6>
        <a:hlink>
          <a:srgbClr val="00CC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inkles 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777777"/>
        </a:accent1>
        <a:accent2>
          <a:srgbClr val="CBCBCB"/>
        </a:accent2>
        <a:accent3>
          <a:srgbClr val="FFFFFF"/>
        </a:accent3>
        <a:accent4>
          <a:srgbClr val="000000"/>
        </a:accent4>
        <a:accent5>
          <a:srgbClr val="BDBDBD"/>
        </a:accent5>
        <a:accent6>
          <a:srgbClr val="B8B8B8"/>
        </a:accent6>
        <a:hlink>
          <a:srgbClr val="4D4D4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inkles 4">
        <a:dk1>
          <a:srgbClr val="000000"/>
        </a:dk1>
        <a:lt1>
          <a:srgbClr val="00CCCC"/>
        </a:lt1>
        <a:dk2>
          <a:srgbClr val="FFFFCC"/>
        </a:dk2>
        <a:lt2>
          <a:srgbClr val="009999"/>
        </a:lt2>
        <a:accent1>
          <a:srgbClr val="CC99FF"/>
        </a:accent1>
        <a:accent2>
          <a:srgbClr val="3366FF"/>
        </a:accent2>
        <a:accent3>
          <a:srgbClr val="AAE2E2"/>
        </a:accent3>
        <a:accent4>
          <a:srgbClr val="000000"/>
        </a:accent4>
        <a:accent5>
          <a:srgbClr val="E2CAFF"/>
        </a:accent5>
        <a:accent6>
          <a:srgbClr val="2D5CE7"/>
        </a:accent6>
        <a:hlink>
          <a:srgbClr val="00CCFF"/>
        </a:hlink>
        <a:folHlink>
          <a:srgbClr val="00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inkles 5">
        <a:dk1>
          <a:srgbClr val="003300"/>
        </a:dk1>
        <a:lt1>
          <a:srgbClr val="FFFFFF"/>
        </a:lt1>
        <a:dk2>
          <a:srgbClr val="669900"/>
        </a:dk2>
        <a:lt2>
          <a:srgbClr val="FFCC66"/>
        </a:lt2>
        <a:accent1>
          <a:srgbClr val="990033"/>
        </a:accent1>
        <a:accent2>
          <a:srgbClr val="FF9933"/>
        </a:accent2>
        <a:accent3>
          <a:srgbClr val="B8CAAA"/>
        </a:accent3>
        <a:accent4>
          <a:srgbClr val="DADADA"/>
        </a:accent4>
        <a:accent5>
          <a:srgbClr val="CAAAAD"/>
        </a:accent5>
        <a:accent6>
          <a:srgbClr val="E78A2D"/>
        </a:accent6>
        <a:hlink>
          <a:srgbClr val="CCCC00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winkles 6">
        <a:dk1>
          <a:srgbClr val="663300"/>
        </a:dk1>
        <a:lt1>
          <a:srgbClr val="FFFFFF"/>
        </a:lt1>
        <a:dk2>
          <a:srgbClr val="CC6600"/>
        </a:dk2>
        <a:lt2>
          <a:srgbClr val="FFCC00"/>
        </a:lt2>
        <a:accent1>
          <a:srgbClr val="990033"/>
        </a:accent1>
        <a:accent2>
          <a:srgbClr val="FF0033"/>
        </a:accent2>
        <a:accent3>
          <a:srgbClr val="E2B8AA"/>
        </a:accent3>
        <a:accent4>
          <a:srgbClr val="DADADA"/>
        </a:accent4>
        <a:accent5>
          <a:srgbClr val="CAAAAD"/>
        </a:accent5>
        <a:accent6>
          <a:srgbClr val="E7002D"/>
        </a:accent6>
        <a:hlink>
          <a:srgbClr val="CC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winkles 7">
        <a:dk1>
          <a:srgbClr val="660033"/>
        </a:dk1>
        <a:lt1>
          <a:srgbClr val="FFFFFF"/>
        </a:lt1>
        <a:dk2>
          <a:srgbClr val="990066"/>
        </a:dk2>
        <a:lt2>
          <a:srgbClr val="FFFF66"/>
        </a:lt2>
        <a:accent1>
          <a:srgbClr val="9933FF"/>
        </a:accent1>
        <a:accent2>
          <a:srgbClr val="00CCCC"/>
        </a:accent2>
        <a:accent3>
          <a:srgbClr val="CAAAB8"/>
        </a:accent3>
        <a:accent4>
          <a:srgbClr val="DADADA"/>
        </a:accent4>
        <a:accent5>
          <a:srgbClr val="CAADFF"/>
        </a:accent5>
        <a:accent6>
          <a:srgbClr val="00B9B9"/>
        </a:accent6>
        <a:hlink>
          <a:srgbClr val="CC66FF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Office\Templates\TEMPLATE\DESIGNS\TWINKLES.POT</Template>
  <TotalTime>2479</TotalTime>
  <Words>444</Words>
  <Application>Microsoft Office PowerPoint</Application>
  <PresentationFormat>On-screen Show (4:3)</PresentationFormat>
  <Paragraphs>140</Paragraphs>
  <Slides>32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Twinkles</vt:lpstr>
      <vt:lpstr>Properties of Matter Unit 5 Notes (#43)</vt:lpstr>
      <vt:lpstr>PowerPoint Presentation</vt:lpstr>
      <vt:lpstr>PowerPoint Presentation</vt:lpstr>
      <vt:lpstr>PowerPoint Presentation</vt:lpstr>
      <vt:lpstr>What are properties?</vt:lpstr>
      <vt:lpstr>General Properties of matter:</vt:lpstr>
      <vt:lpstr>Mass</vt:lpstr>
      <vt:lpstr>Weight</vt:lpstr>
      <vt:lpstr>Volume</vt:lpstr>
      <vt:lpstr>Density</vt:lpstr>
      <vt:lpstr>Density</vt:lpstr>
      <vt:lpstr>Calculations</vt:lpstr>
      <vt:lpstr>PROPERTIES</vt:lpstr>
      <vt:lpstr>Physical properties</vt:lpstr>
      <vt:lpstr>Physical properties</vt:lpstr>
      <vt:lpstr>Chemical properties</vt:lpstr>
      <vt:lpstr>Chemical properties</vt:lpstr>
      <vt:lpstr>CHANGES</vt:lpstr>
      <vt:lpstr>PowerPoint Presentation</vt:lpstr>
      <vt:lpstr>Physical Changes</vt:lpstr>
      <vt:lpstr>Physical Changes</vt:lpstr>
      <vt:lpstr>Chemical Changes</vt:lpstr>
      <vt:lpstr>Chemical Changes</vt:lpstr>
      <vt:lpstr>Chemical reaction</vt:lpstr>
      <vt:lpstr>PowerPoint Presentation</vt:lpstr>
      <vt:lpstr>Mixtures </vt:lpstr>
      <vt:lpstr>Mixtures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Properties of Matter</dc:title>
  <dc:creator>Newport News</dc:creator>
  <cp:lastModifiedBy>Stanley, Sabrina</cp:lastModifiedBy>
  <cp:revision>105</cp:revision>
  <dcterms:created xsi:type="dcterms:W3CDTF">2000-10-31T21:39:13Z</dcterms:created>
  <dcterms:modified xsi:type="dcterms:W3CDTF">2011-10-17T18:21:20Z</dcterms:modified>
</cp:coreProperties>
</file>